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03" r:id="rId3"/>
    <p:sldId id="1148" r:id="rId5"/>
    <p:sldId id="1149" r:id="rId6"/>
    <p:sldId id="1150" r:id="rId7"/>
    <p:sldId id="1151" r:id="rId8"/>
    <p:sldId id="1152" r:id="rId9"/>
    <p:sldId id="1154" r:id="rId10"/>
    <p:sldId id="1155" r:id="rId11"/>
    <p:sldId id="1156" r:id="rId12"/>
    <p:sldId id="1157" r:id="rId13"/>
    <p:sldId id="1198" r:id="rId14"/>
    <p:sldId id="1199" r:id="rId15"/>
    <p:sldId id="1202" r:id="rId16"/>
    <p:sldId id="1203" r:id="rId17"/>
    <p:sldId id="1210" r:id="rId18"/>
    <p:sldId id="1211" r:id="rId19"/>
    <p:sldId id="1089" r:id="rId20"/>
    <p:sldId id="1090" r:id="rId21"/>
    <p:sldId id="1091" r:id="rId22"/>
    <p:sldId id="1092" r:id="rId23"/>
    <p:sldId id="1093" r:id="rId24"/>
    <p:sldId id="1094" r:id="rId25"/>
    <p:sldId id="1095" r:id="rId26"/>
    <p:sldId id="1098" r:id="rId27"/>
    <p:sldId id="1193" r:id="rId28"/>
    <p:sldId id="1194" r:id="rId29"/>
    <p:sldId id="1100" r:id="rId30"/>
    <p:sldId id="1101" r:id="rId31"/>
    <p:sldId id="1102" r:id="rId32"/>
    <p:sldId id="1195" r:id="rId33"/>
    <p:sldId id="281" r:id="rId34"/>
    <p:sldId id="359" r:id="rId35"/>
    <p:sldId id="360" r:id="rId36"/>
    <p:sldId id="361" r:id="rId37"/>
    <p:sldId id="362" r:id="rId38"/>
    <p:sldId id="363" r:id="rId39"/>
    <p:sldId id="364" r:id="rId40"/>
  </p:sldIdLst>
  <p:sldSz cx="9144000" cy="5144135" type="screen16x9"/>
  <p:notesSz cx="6858000" cy="9144000"/>
  <p:custDataLst>
    <p:tags r:id="rId45"/>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booD" initials="m"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5C2E00"/>
    <a:srgbClr val="006666"/>
    <a:srgbClr val="006600"/>
    <a:srgbClr val="00CC00"/>
    <a:srgbClr val="3D15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1620"/>
        <p:guide pos="2880"/>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gs" Target="tags/tag2.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C07E6A6-305D-4055-BB27-64EA5752505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388"/>
            <a:ext cx="7886700" cy="326390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4821245-910A-4CD8-9368-28A42A0C5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C080A1-64F3-4D1A-B744-AFCFCBE3C078}" type="slidenum">
              <a:rPr lang="zh-CN" altLang="en-US" smtClean="0"/>
            </a:fld>
            <a:endParaRPr lang="zh-CN" altLang="en-US"/>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9" name="图片 8" descr="校徽（透明）"/>
          <p:cNvPicPr>
            <a:picLocks noChangeAspect="1"/>
          </p:cNvPicPr>
          <p:nvPr userDrawn="1"/>
        </p:nvPicPr>
        <p:blipFill>
          <a:blip r:embed="rId2"/>
          <a:stretch>
            <a:fillRect/>
          </a:stretch>
        </p:blipFill>
        <p:spPr>
          <a:xfrm>
            <a:off x="191135" y="153379"/>
            <a:ext cx="1664970" cy="451564"/>
          </a:xfrm>
          <a:prstGeom prst="rect">
            <a:avLst/>
          </a:prstGeom>
        </p:spPr>
      </p:pic>
      <p:pic>
        <p:nvPicPr>
          <p:cNvPr id="10" name="图片 9" descr="学院LOGO"/>
          <p:cNvPicPr>
            <a:picLocks noChangeAspect="1"/>
          </p:cNvPicPr>
          <p:nvPr userDrawn="1"/>
        </p:nvPicPr>
        <p:blipFill>
          <a:blip r:embed="rId3"/>
          <a:srcRect l="15925" t="2785"/>
          <a:stretch>
            <a:fillRect/>
          </a:stretch>
        </p:blipFill>
        <p:spPr>
          <a:xfrm>
            <a:off x="2743200" y="228640"/>
            <a:ext cx="2040890" cy="280560"/>
          </a:xfrm>
          <a:prstGeom prst="rect">
            <a:avLst/>
          </a:prstGeom>
        </p:spPr>
      </p:pic>
      <p:pic>
        <p:nvPicPr>
          <p:cNvPr id="11" name="图片 10" descr="学院LOGO"/>
          <p:cNvPicPr>
            <a:picLocks noChangeAspect="1"/>
          </p:cNvPicPr>
          <p:nvPr userDrawn="1"/>
        </p:nvPicPr>
        <p:blipFill>
          <a:blip r:embed="rId3"/>
          <a:srcRect t="-11519" r="84075"/>
          <a:stretch>
            <a:fillRect/>
          </a:stretch>
        </p:blipFill>
        <p:spPr>
          <a:xfrm>
            <a:off x="2135505" y="89551"/>
            <a:ext cx="610870" cy="509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388"/>
            <a:ext cx="7886700" cy="326390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4821245-910A-4CD8-9368-28A42A0C5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C080A1-64F3-4D1A-B744-AFCFCBE3C078}" type="slidenum">
              <a:rPr lang="zh-CN" altLang="en-US" smtClean="0"/>
            </a:fld>
            <a:endParaRPr lang="zh-CN" altLang="en-US"/>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388"/>
            <a:ext cx="7886700" cy="326390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4821245-910A-4CD8-9368-28A42A0C5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C080A1-64F3-4D1A-B744-AFCFCBE3C078}" type="slidenum">
              <a:rPr lang="zh-CN" altLang="en-US" smtClean="0"/>
            </a:fld>
            <a:endParaRPr lang="zh-CN" altLang="en-US"/>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3375"/>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2702001"/>
            <a:ext cx="6858000" cy="1242039"/>
          </a:xfrm>
        </p:spPr>
        <p:txBody>
          <a:bodyPr/>
          <a:lstStyle>
            <a:lvl1pPr marL="0" indent="0" algn="ctr">
              <a:buNone/>
              <a:defRPr sz="1350"/>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8035" indent="0" algn="ctr">
              <a:buNone/>
              <a:defRPr sz="9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en-US" altLang="x-none" strike="noStrike" noProof="1" dirty="0"/>
          </a:p>
        </p:txBody>
      </p:sp>
      <p:sp>
        <p:nvSpPr>
          <p:cNvPr id="5" name="页脚占位符 4"/>
          <p:cNvSpPr>
            <a:spLocks noGrp="1"/>
          </p:cNvSpPr>
          <p:nvPr>
            <p:ph type="ftr" sz="quarter" idx="11"/>
          </p:nvPr>
        </p:nvSpPr>
        <p:spPr/>
        <p:txBody>
          <a:bodyPr/>
          <a:p>
            <a:pPr lvl="0" eaLnBrk="1" fontAlgn="base" hangingPunct="1"/>
            <a:endParaRPr lang="en-US" altLang="x-none" strike="noStrike" noProof="1" dirty="0"/>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98450" y="171480"/>
            <a:ext cx="8540750" cy="857400"/>
          </a:xfr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609600" y="1200360"/>
            <a:ext cx="8153400" cy="337482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en-US" altLang="x-none" strike="noStrike" noProof="1" dirty="0"/>
          </a:p>
        </p:txBody>
      </p:sp>
      <p:sp>
        <p:nvSpPr>
          <p:cNvPr id="5" name="页脚占位符 4"/>
          <p:cNvSpPr>
            <a:spLocks noGrp="1"/>
          </p:cNvSpPr>
          <p:nvPr>
            <p:ph type="ftr" sz="quarter" idx="11"/>
          </p:nvPr>
        </p:nvSpPr>
        <p:spPr/>
        <p:txBody>
          <a:bodyPr/>
          <a:p>
            <a:pPr lvl="0" eaLnBrk="1" fontAlgn="base" hangingPunct="1"/>
            <a:endParaRPr lang="en-US" altLang="x-none" strike="noStrike" noProof="1" dirty="0"/>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52262"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hangingPunct="1"/>
            <a:endParaRPr lang="en-US" altLang="x-none" strike="noStrike" noProof="1" dirty="0"/>
          </a:p>
        </p:txBody>
      </p:sp>
      <p:sp>
        <p:nvSpPr>
          <p:cNvPr id="3" name="页脚占位符 2"/>
          <p:cNvSpPr>
            <a:spLocks noGrp="1"/>
          </p:cNvSpPr>
          <p:nvPr>
            <p:ph type="ftr" sz="quarter" idx="11"/>
          </p:nvPr>
        </p:nvSpPr>
        <p:spPr/>
        <p:txBody>
          <a:bodyPr/>
          <a:p>
            <a:pPr lvl="0" eaLnBrk="1" fontAlgn="base" hangingPunct="1"/>
            <a:endParaRPr lang="en-US" altLang="x-none" strike="noStrike" noProof="1" dirty="0"/>
          </a:p>
        </p:txBody>
      </p:sp>
      <p:sp>
        <p:nvSpPr>
          <p:cNvPr id="4" name="灯片编号占位符 3"/>
          <p:cNvSpPr>
            <a:spLocks noGrp="1"/>
          </p:cNvSpPr>
          <p:nvPr>
            <p:ph type="sldNum" sz="quarter" idx="12"/>
          </p:nvPr>
        </p:nvSpPr>
        <p:spPr/>
        <p:txBody>
          <a:bodyPr/>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5" name="图片 4"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1" name="图片 10"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2" name="图片 11"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Group 2"/>
          <p:cNvGrpSpPr/>
          <p:nvPr/>
        </p:nvGrpSpPr>
        <p:grpSpPr>
          <a:xfrm>
            <a:off x="566738" y="0"/>
            <a:ext cx="7891462" cy="5117011"/>
            <a:chOff x="0" y="0"/>
            <a:chExt cx="4971" cy="4297"/>
          </a:xfrm>
        </p:grpSpPr>
        <p:sp>
          <p:nvSpPr>
            <p:cNvPr id="1027" name="Rectangle 3"/>
            <p:cNvSpPr/>
            <p:nvPr/>
          </p:nvSpPr>
          <p:spPr>
            <a:xfrm>
              <a:off x="35"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28" name="Freeform 4"/>
            <p:cNvSpPr>
              <a:spLocks noEditPoints="1"/>
            </p:cNvSpPr>
            <p:nvPr/>
          </p:nvSpPr>
          <p:spPr>
            <a:xfrm>
              <a:off x="35"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29" name="Freeform 5"/>
            <p:cNvSpPr>
              <a:spLocks noEditPoints="1"/>
            </p:cNvSpPr>
            <p:nvPr/>
          </p:nvSpPr>
          <p:spPr>
            <a:xfrm>
              <a:off x="35"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0" name="Freeform 6"/>
            <p:cNvSpPr>
              <a:spLocks noEditPoints="1"/>
            </p:cNvSpPr>
            <p:nvPr/>
          </p:nvSpPr>
          <p:spPr>
            <a:xfrm>
              <a:off x="35"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1" name="Freeform 7"/>
            <p:cNvSpPr>
              <a:spLocks noEditPoints="1"/>
            </p:cNvSpPr>
            <p:nvPr/>
          </p:nvSpPr>
          <p:spPr>
            <a:xfrm>
              <a:off x="35"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2" name="Freeform 8"/>
            <p:cNvSpPr>
              <a:spLocks noEditPoints="1"/>
            </p:cNvSpPr>
            <p:nvPr/>
          </p:nvSpPr>
          <p:spPr>
            <a:xfrm>
              <a:off x="35"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3" name="Freeform 9"/>
            <p:cNvSpPr>
              <a:spLocks noEditPoints="1"/>
            </p:cNvSpPr>
            <p:nvPr/>
          </p:nvSpPr>
          <p:spPr>
            <a:xfrm>
              <a:off x="35"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4" name="Freeform 10"/>
            <p:cNvSpPr>
              <a:spLocks noEditPoints="1"/>
            </p:cNvSpPr>
            <p:nvPr/>
          </p:nvSpPr>
          <p:spPr>
            <a:xfrm>
              <a:off x="35"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5" name="Freeform 11"/>
            <p:cNvSpPr>
              <a:spLocks noEditPoints="1"/>
            </p:cNvSpPr>
            <p:nvPr/>
          </p:nvSpPr>
          <p:spPr>
            <a:xfrm>
              <a:off x="35"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6" name="Freeform 12"/>
            <p:cNvSpPr>
              <a:spLocks noEditPoints="1"/>
            </p:cNvSpPr>
            <p:nvPr/>
          </p:nvSpPr>
          <p:spPr>
            <a:xfrm>
              <a:off x="35"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7" name="Freeform 13"/>
            <p:cNvSpPr>
              <a:spLocks noEditPoints="1"/>
            </p:cNvSpPr>
            <p:nvPr/>
          </p:nvSpPr>
          <p:spPr>
            <a:xfrm>
              <a:off x="35"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8" name="Rectangle 14"/>
            <p:cNvSpPr/>
            <p:nvPr/>
          </p:nvSpPr>
          <p:spPr>
            <a:xfrm>
              <a:off x="35"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39" name="Rectangle 15"/>
            <p:cNvSpPr/>
            <p:nvPr/>
          </p:nvSpPr>
          <p:spPr>
            <a:xfrm>
              <a:off x="480"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40" name="Freeform 16"/>
            <p:cNvSpPr>
              <a:spLocks noEditPoints="1"/>
            </p:cNvSpPr>
            <p:nvPr/>
          </p:nvSpPr>
          <p:spPr>
            <a:xfrm>
              <a:off x="480"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1" name="Freeform 17"/>
            <p:cNvSpPr>
              <a:spLocks noEditPoints="1"/>
            </p:cNvSpPr>
            <p:nvPr/>
          </p:nvSpPr>
          <p:spPr>
            <a:xfrm>
              <a:off x="480"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2" name="Freeform 18"/>
            <p:cNvSpPr>
              <a:spLocks noEditPoints="1"/>
            </p:cNvSpPr>
            <p:nvPr/>
          </p:nvSpPr>
          <p:spPr>
            <a:xfrm>
              <a:off x="480"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3" name="Freeform 19"/>
            <p:cNvSpPr>
              <a:spLocks noEditPoints="1"/>
            </p:cNvSpPr>
            <p:nvPr/>
          </p:nvSpPr>
          <p:spPr>
            <a:xfrm>
              <a:off x="480"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4" name="Freeform 20"/>
            <p:cNvSpPr>
              <a:spLocks noEditPoints="1"/>
            </p:cNvSpPr>
            <p:nvPr/>
          </p:nvSpPr>
          <p:spPr>
            <a:xfrm>
              <a:off x="480"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5" name="Freeform 21"/>
            <p:cNvSpPr>
              <a:spLocks noEditPoints="1"/>
            </p:cNvSpPr>
            <p:nvPr/>
          </p:nvSpPr>
          <p:spPr>
            <a:xfrm>
              <a:off x="480"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6" name="Freeform 22"/>
            <p:cNvSpPr>
              <a:spLocks noEditPoints="1"/>
            </p:cNvSpPr>
            <p:nvPr/>
          </p:nvSpPr>
          <p:spPr>
            <a:xfrm>
              <a:off x="480"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7" name="Freeform 23"/>
            <p:cNvSpPr>
              <a:spLocks noEditPoints="1"/>
            </p:cNvSpPr>
            <p:nvPr/>
          </p:nvSpPr>
          <p:spPr>
            <a:xfrm>
              <a:off x="480"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8" name="Freeform 24"/>
            <p:cNvSpPr>
              <a:spLocks noEditPoints="1"/>
            </p:cNvSpPr>
            <p:nvPr/>
          </p:nvSpPr>
          <p:spPr>
            <a:xfrm>
              <a:off x="480"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9" name="Freeform 25"/>
            <p:cNvSpPr>
              <a:spLocks noEditPoints="1"/>
            </p:cNvSpPr>
            <p:nvPr/>
          </p:nvSpPr>
          <p:spPr>
            <a:xfrm>
              <a:off x="480"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0" name="Rectangle 26"/>
            <p:cNvSpPr/>
            <p:nvPr/>
          </p:nvSpPr>
          <p:spPr>
            <a:xfrm>
              <a:off x="480"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51" name="Rectangle 27"/>
            <p:cNvSpPr/>
            <p:nvPr/>
          </p:nvSpPr>
          <p:spPr>
            <a:xfrm>
              <a:off x="930"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52" name="Freeform 28"/>
            <p:cNvSpPr>
              <a:spLocks noEditPoints="1"/>
            </p:cNvSpPr>
            <p:nvPr/>
          </p:nvSpPr>
          <p:spPr>
            <a:xfrm>
              <a:off x="930"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3" name="Freeform 29"/>
            <p:cNvSpPr>
              <a:spLocks noEditPoints="1"/>
            </p:cNvSpPr>
            <p:nvPr/>
          </p:nvSpPr>
          <p:spPr>
            <a:xfrm>
              <a:off x="930"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4" name="Freeform 30"/>
            <p:cNvSpPr>
              <a:spLocks noEditPoints="1"/>
            </p:cNvSpPr>
            <p:nvPr/>
          </p:nvSpPr>
          <p:spPr>
            <a:xfrm>
              <a:off x="930"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5" name="Freeform 31"/>
            <p:cNvSpPr>
              <a:spLocks noEditPoints="1"/>
            </p:cNvSpPr>
            <p:nvPr/>
          </p:nvSpPr>
          <p:spPr>
            <a:xfrm>
              <a:off x="930"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6" name="Freeform 32"/>
            <p:cNvSpPr>
              <a:spLocks noEditPoints="1"/>
            </p:cNvSpPr>
            <p:nvPr/>
          </p:nvSpPr>
          <p:spPr>
            <a:xfrm>
              <a:off x="930"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7" name="Freeform 33"/>
            <p:cNvSpPr>
              <a:spLocks noEditPoints="1"/>
            </p:cNvSpPr>
            <p:nvPr/>
          </p:nvSpPr>
          <p:spPr>
            <a:xfrm>
              <a:off x="930"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8" name="Freeform 34"/>
            <p:cNvSpPr>
              <a:spLocks noEditPoints="1"/>
            </p:cNvSpPr>
            <p:nvPr/>
          </p:nvSpPr>
          <p:spPr>
            <a:xfrm>
              <a:off x="930"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9" name="Freeform 35"/>
            <p:cNvSpPr>
              <a:spLocks noEditPoints="1"/>
            </p:cNvSpPr>
            <p:nvPr/>
          </p:nvSpPr>
          <p:spPr>
            <a:xfrm>
              <a:off x="930"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0" name="Freeform 36"/>
            <p:cNvSpPr>
              <a:spLocks noEditPoints="1"/>
            </p:cNvSpPr>
            <p:nvPr/>
          </p:nvSpPr>
          <p:spPr>
            <a:xfrm>
              <a:off x="930"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1" name="Freeform 37"/>
            <p:cNvSpPr>
              <a:spLocks noEditPoints="1"/>
            </p:cNvSpPr>
            <p:nvPr/>
          </p:nvSpPr>
          <p:spPr>
            <a:xfrm>
              <a:off x="930"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2" name="Rectangle 38"/>
            <p:cNvSpPr/>
            <p:nvPr/>
          </p:nvSpPr>
          <p:spPr>
            <a:xfrm>
              <a:off x="930"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63" name="Rectangle 39"/>
            <p:cNvSpPr/>
            <p:nvPr/>
          </p:nvSpPr>
          <p:spPr>
            <a:xfrm>
              <a:off x="1375"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64" name="Freeform 40"/>
            <p:cNvSpPr>
              <a:spLocks noEditPoints="1"/>
            </p:cNvSpPr>
            <p:nvPr/>
          </p:nvSpPr>
          <p:spPr>
            <a:xfrm>
              <a:off x="1375"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5" name="Freeform 41"/>
            <p:cNvSpPr>
              <a:spLocks noEditPoints="1"/>
            </p:cNvSpPr>
            <p:nvPr/>
          </p:nvSpPr>
          <p:spPr>
            <a:xfrm>
              <a:off x="1375"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6" name="Freeform 42"/>
            <p:cNvSpPr>
              <a:spLocks noEditPoints="1"/>
            </p:cNvSpPr>
            <p:nvPr/>
          </p:nvSpPr>
          <p:spPr>
            <a:xfrm>
              <a:off x="1375"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7" name="Freeform 43"/>
            <p:cNvSpPr>
              <a:spLocks noEditPoints="1"/>
            </p:cNvSpPr>
            <p:nvPr/>
          </p:nvSpPr>
          <p:spPr>
            <a:xfrm>
              <a:off x="1375"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8" name="Freeform 44"/>
            <p:cNvSpPr>
              <a:spLocks noEditPoints="1"/>
            </p:cNvSpPr>
            <p:nvPr/>
          </p:nvSpPr>
          <p:spPr>
            <a:xfrm>
              <a:off x="1375"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9" name="Freeform 45"/>
            <p:cNvSpPr>
              <a:spLocks noEditPoints="1"/>
            </p:cNvSpPr>
            <p:nvPr/>
          </p:nvSpPr>
          <p:spPr>
            <a:xfrm>
              <a:off x="1375"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0" name="Freeform 46"/>
            <p:cNvSpPr>
              <a:spLocks noEditPoints="1"/>
            </p:cNvSpPr>
            <p:nvPr/>
          </p:nvSpPr>
          <p:spPr>
            <a:xfrm>
              <a:off x="1375"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1" name="Freeform 47"/>
            <p:cNvSpPr>
              <a:spLocks noEditPoints="1"/>
            </p:cNvSpPr>
            <p:nvPr/>
          </p:nvSpPr>
          <p:spPr>
            <a:xfrm>
              <a:off x="1375"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2" name="Freeform 48"/>
            <p:cNvSpPr>
              <a:spLocks noEditPoints="1"/>
            </p:cNvSpPr>
            <p:nvPr/>
          </p:nvSpPr>
          <p:spPr>
            <a:xfrm>
              <a:off x="1375"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3" name="Freeform 49"/>
            <p:cNvSpPr>
              <a:spLocks noEditPoints="1"/>
            </p:cNvSpPr>
            <p:nvPr/>
          </p:nvSpPr>
          <p:spPr>
            <a:xfrm>
              <a:off x="1375"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4" name="Rectangle 50"/>
            <p:cNvSpPr/>
            <p:nvPr/>
          </p:nvSpPr>
          <p:spPr>
            <a:xfrm>
              <a:off x="1375"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75" name="Rectangle 51"/>
            <p:cNvSpPr/>
            <p:nvPr/>
          </p:nvSpPr>
          <p:spPr>
            <a:xfrm>
              <a:off x="1820"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76" name="Freeform 52"/>
            <p:cNvSpPr>
              <a:spLocks noEditPoints="1"/>
            </p:cNvSpPr>
            <p:nvPr/>
          </p:nvSpPr>
          <p:spPr>
            <a:xfrm>
              <a:off x="1820"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7" name="Freeform 53"/>
            <p:cNvSpPr>
              <a:spLocks noEditPoints="1"/>
            </p:cNvSpPr>
            <p:nvPr/>
          </p:nvSpPr>
          <p:spPr>
            <a:xfrm>
              <a:off x="1820"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8" name="Freeform 54"/>
            <p:cNvSpPr>
              <a:spLocks noEditPoints="1"/>
            </p:cNvSpPr>
            <p:nvPr/>
          </p:nvSpPr>
          <p:spPr>
            <a:xfrm>
              <a:off x="1820"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9" name="Freeform 55"/>
            <p:cNvSpPr>
              <a:spLocks noEditPoints="1"/>
            </p:cNvSpPr>
            <p:nvPr/>
          </p:nvSpPr>
          <p:spPr>
            <a:xfrm>
              <a:off x="1820"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0" name="Freeform 56"/>
            <p:cNvSpPr>
              <a:spLocks noEditPoints="1"/>
            </p:cNvSpPr>
            <p:nvPr/>
          </p:nvSpPr>
          <p:spPr>
            <a:xfrm>
              <a:off x="1820"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1" name="Freeform 57"/>
            <p:cNvSpPr>
              <a:spLocks noEditPoints="1"/>
            </p:cNvSpPr>
            <p:nvPr/>
          </p:nvSpPr>
          <p:spPr>
            <a:xfrm>
              <a:off x="1820"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2" name="Freeform 58"/>
            <p:cNvSpPr>
              <a:spLocks noEditPoints="1"/>
            </p:cNvSpPr>
            <p:nvPr/>
          </p:nvSpPr>
          <p:spPr>
            <a:xfrm>
              <a:off x="1820"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3" name="Freeform 59"/>
            <p:cNvSpPr>
              <a:spLocks noEditPoints="1"/>
            </p:cNvSpPr>
            <p:nvPr/>
          </p:nvSpPr>
          <p:spPr>
            <a:xfrm>
              <a:off x="1820"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4" name="Freeform 60"/>
            <p:cNvSpPr>
              <a:spLocks noEditPoints="1"/>
            </p:cNvSpPr>
            <p:nvPr/>
          </p:nvSpPr>
          <p:spPr>
            <a:xfrm>
              <a:off x="1820"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5" name="Freeform 61"/>
            <p:cNvSpPr>
              <a:spLocks noEditPoints="1"/>
            </p:cNvSpPr>
            <p:nvPr/>
          </p:nvSpPr>
          <p:spPr>
            <a:xfrm>
              <a:off x="1820"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6" name="Rectangle 62"/>
            <p:cNvSpPr/>
            <p:nvPr/>
          </p:nvSpPr>
          <p:spPr>
            <a:xfrm>
              <a:off x="1820"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87" name="Rectangle 63"/>
            <p:cNvSpPr/>
            <p:nvPr/>
          </p:nvSpPr>
          <p:spPr>
            <a:xfrm>
              <a:off x="227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88" name="Freeform 64"/>
            <p:cNvSpPr>
              <a:spLocks noEditPoints="1"/>
            </p:cNvSpPr>
            <p:nvPr/>
          </p:nvSpPr>
          <p:spPr>
            <a:xfrm>
              <a:off x="227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9" name="Freeform 65"/>
            <p:cNvSpPr>
              <a:spLocks noEditPoints="1"/>
            </p:cNvSpPr>
            <p:nvPr/>
          </p:nvSpPr>
          <p:spPr>
            <a:xfrm>
              <a:off x="227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0" name="Freeform 66"/>
            <p:cNvSpPr>
              <a:spLocks noEditPoints="1"/>
            </p:cNvSpPr>
            <p:nvPr/>
          </p:nvSpPr>
          <p:spPr>
            <a:xfrm>
              <a:off x="227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1" name="Freeform 67"/>
            <p:cNvSpPr>
              <a:spLocks noEditPoints="1"/>
            </p:cNvSpPr>
            <p:nvPr/>
          </p:nvSpPr>
          <p:spPr>
            <a:xfrm>
              <a:off x="227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2" name="Freeform 68"/>
            <p:cNvSpPr>
              <a:spLocks noEditPoints="1"/>
            </p:cNvSpPr>
            <p:nvPr/>
          </p:nvSpPr>
          <p:spPr>
            <a:xfrm>
              <a:off x="227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3" name="Freeform 69"/>
            <p:cNvSpPr>
              <a:spLocks noEditPoints="1"/>
            </p:cNvSpPr>
            <p:nvPr/>
          </p:nvSpPr>
          <p:spPr>
            <a:xfrm>
              <a:off x="227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4" name="Freeform 70"/>
            <p:cNvSpPr>
              <a:spLocks noEditPoints="1"/>
            </p:cNvSpPr>
            <p:nvPr/>
          </p:nvSpPr>
          <p:spPr>
            <a:xfrm>
              <a:off x="227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5" name="Freeform 71"/>
            <p:cNvSpPr>
              <a:spLocks noEditPoints="1"/>
            </p:cNvSpPr>
            <p:nvPr/>
          </p:nvSpPr>
          <p:spPr>
            <a:xfrm>
              <a:off x="227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6" name="Freeform 72"/>
            <p:cNvSpPr>
              <a:spLocks noEditPoints="1"/>
            </p:cNvSpPr>
            <p:nvPr/>
          </p:nvSpPr>
          <p:spPr>
            <a:xfrm>
              <a:off x="227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7" name="Freeform 73"/>
            <p:cNvSpPr>
              <a:spLocks noEditPoints="1"/>
            </p:cNvSpPr>
            <p:nvPr/>
          </p:nvSpPr>
          <p:spPr>
            <a:xfrm>
              <a:off x="227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8" name="Rectangle 74"/>
            <p:cNvSpPr/>
            <p:nvPr/>
          </p:nvSpPr>
          <p:spPr>
            <a:xfrm>
              <a:off x="227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99" name="Rectangle 75"/>
            <p:cNvSpPr/>
            <p:nvPr/>
          </p:nvSpPr>
          <p:spPr>
            <a:xfrm>
              <a:off x="2716"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00" name="Freeform 76"/>
            <p:cNvSpPr>
              <a:spLocks noEditPoints="1"/>
            </p:cNvSpPr>
            <p:nvPr/>
          </p:nvSpPr>
          <p:spPr>
            <a:xfrm>
              <a:off x="2716"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1" name="Freeform 77"/>
            <p:cNvSpPr>
              <a:spLocks noEditPoints="1"/>
            </p:cNvSpPr>
            <p:nvPr/>
          </p:nvSpPr>
          <p:spPr>
            <a:xfrm>
              <a:off x="2716"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2" name="Freeform 78"/>
            <p:cNvSpPr>
              <a:spLocks noEditPoints="1"/>
            </p:cNvSpPr>
            <p:nvPr/>
          </p:nvSpPr>
          <p:spPr>
            <a:xfrm>
              <a:off x="2716"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3" name="Freeform 79"/>
            <p:cNvSpPr>
              <a:spLocks noEditPoints="1"/>
            </p:cNvSpPr>
            <p:nvPr/>
          </p:nvSpPr>
          <p:spPr>
            <a:xfrm>
              <a:off x="2716"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4" name="Freeform 80"/>
            <p:cNvSpPr>
              <a:spLocks noEditPoints="1"/>
            </p:cNvSpPr>
            <p:nvPr/>
          </p:nvSpPr>
          <p:spPr>
            <a:xfrm>
              <a:off x="2716"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5" name="Freeform 81"/>
            <p:cNvSpPr>
              <a:spLocks noEditPoints="1"/>
            </p:cNvSpPr>
            <p:nvPr/>
          </p:nvSpPr>
          <p:spPr>
            <a:xfrm>
              <a:off x="2716"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6" name="Freeform 82"/>
            <p:cNvSpPr>
              <a:spLocks noEditPoints="1"/>
            </p:cNvSpPr>
            <p:nvPr/>
          </p:nvSpPr>
          <p:spPr>
            <a:xfrm>
              <a:off x="2716"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7" name="Freeform 83"/>
            <p:cNvSpPr>
              <a:spLocks noEditPoints="1"/>
            </p:cNvSpPr>
            <p:nvPr/>
          </p:nvSpPr>
          <p:spPr>
            <a:xfrm>
              <a:off x="2716"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8" name="Freeform 84"/>
            <p:cNvSpPr>
              <a:spLocks noEditPoints="1"/>
            </p:cNvSpPr>
            <p:nvPr/>
          </p:nvSpPr>
          <p:spPr>
            <a:xfrm>
              <a:off x="2716"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9" name="Freeform 85"/>
            <p:cNvSpPr>
              <a:spLocks noEditPoints="1"/>
            </p:cNvSpPr>
            <p:nvPr/>
          </p:nvSpPr>
          <p:spPr>
            <a:xfrm>
              <a:off x="2716"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0" name="Rectangle 86"/>
            <p:cNvSpPr/>
            <p:nvPr/>
          </p:nvSpPr>
          <p:spPr>
            <a:xfrm>
              <a:off x="2716"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11" name="Rectangle 87"/>
            <p:cNvSpPr/>
            <p:nvPr/>
          </p:nvSpPr>
          <p:spPr>
            <a:xfrm>
              <a:off x="316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12" name="Freeform 88"/>
            <p:cNvSpPr>
              <a:spLocks noEditPoints="1"/>
            </p:cNvSpPr>
            <p:nvPr/>
          </p:nvSpPr>
          <p:spPr>
            <a:xfrm>
              <a:off x="316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3" name="Freeform 89"/>
            <p:cNvSpPr>
              <a:spLocks noEditPoints="1"/>
            </p:cNvSpPr>
            <p:nvPr/>
          </p:nvSpPr>
          <p:spPr>
            <a:xfrm>
              <a:off x="316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4" name="Freeform 90"/>
            <p:cNvSpPr>
              <a:spLocks noEditPoints="1"/>
            </p:cNvSpPr>
            <p:nvPr/>
          </p:nvSpPr>
          <p:spPr>
            <a:xfrm>
              <a:off x="316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5" name="Freeform 91"/>
            <p:cNvSpPr>
              <a:spLocks noEditPoints="1"/>
            </p:cNvSpPr>
            <p:nvPr/>
          </p:nvSpPr>
          <p:spPr>
            <a:xfrm>
              <a:off x="316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6" name="Freeform 92"/>
            <p:cNvSpPr>
              <a:spLocks noEditPoints="1"/>
            </p:cNvSpPr>
            <p:nvPr/>
          </p:nvSpPr>
          <p:spPr>
            <a:xfrm>
              <a:off x="316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7" name="Freeform 93"/>
            <p:cNvSpPr>
              <a:spLocks noEditPoints="1"/>
            </p:cNvSpPr>
            <p:nvPr/>
          </p:nvSpPr>
          <p:spPr>
            <a:xfrm>
              <a:off x="316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8" name="Freeform 94"/>
            <p:cNvSpPr>
              <a:spLocks noEditPoints="1"/>
            </p:cNvSpPr>
            <p:nvPr/>
          </p:nvSpPr>
          <p:spPr>
            <a:xfrm>
              <a:off x="316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9" name="Freeform 95"/>
            <p:cNvSpPr>
              <a:spLocks noEditPoints="1"/>
            </p:cNvSpPr>
            <p:nvPr/>
          </p:nvSpPr>
          <p:spPr>
            <a:xfrm>
              <a:off x="316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0" name="Freeform 96"/>
            <p:cNvSpPr>
              <a:spLocks noEditPoints="1"/>
            </p:cNvSpPr>
            <p:nvPr/>
          </p:nvSpPr>
          <p:spPr>
            <a:xfrm>
              <a:off x="316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1" name="Freeform 97"/>
            <p:cNvSpPr>
              <a:spLocks noEditPoints="1"/>
            </p:cNvSpPr>
            <p:nvPr/>
          </p:nvSpPr>
          <p:spPr>
            <a:xfrm>
              <a:off x="316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2" name="Rectangle 98"/>
            <p:cNvSpPr/>
            <p:nvPr/>
          </p:nvSpPr>
          <p:spPr>
            <a:xfrm>
              <a:off x="316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23" name="Rectangle 99"/>
            <p:cNvSpPr/>
            <p:nvPr/>
          </p:nvSpPr>
          <p:spPr>
            <a:xfrm>
              <a:off x="361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24" name="Freeform 100"/>
            <p:cNvSpPr>
              <a:spLocks noEditPoints="1"/>
            </p:cNvSpPr>
            <p:nvPr/>
          </p:nvSpPr>
          <p:spPr>
            <a:xfrm>
              <a:off x="361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5" name="Freeform 101"/>
            <p:cNvSpPr>
              <a:spLocks noEditPoints="1"/>
            </p:cNvSpPr>
            <p:nvPr/>
          </p:nvSpPr>
          <p:spPr>
            <a:xfrm>
              <a:off x="361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6" name="Freeform 102"/>
            <p:cNvSpPr>
              <a:spLocks noEditPoints="1"/>
            </p:cNvSpPr>
            <p:nvPr/>
          </p:nvSpPr>
          <p:spPr>
            <a:xfrm>
              <a:off x="361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7" name="Freeform 103"/>
            <p:cNvSpPr>
              <a:spLocks noEditPoints="1"/>
            </p:cNvSpPr>
            <p:nvPr/>
          </p:nvSpPr>
          <p:spPr>
            <a:xfrm>
              <a:off x="361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8" name="Freeform 104"/>
            <p:cNvSpPr>
              <a:spLocks noEditPoints="1"/>
            </p:cNvSpPr>
            <p:nvPr/>
          </p:nvSpPr>
          <p:spPr>
            <a:xfrm>
              <a:off x="361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9" name="Freeform 105"/>
            <p:cNvSpPr>
              <a:spLocks noEditPoints="1"/>
            </p:cNvSpPr>
            <p:nvPr/>
          </p:nvSpPr>
          <p:spPr>
            <a:xfrm>
              <a:off x="361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0" name="Freeform 106"/>
            <p:cNvSpPr>
              <a:spLocks noEditPoints="1"/>
            </p:cNvSpPr>
            <p:nvPr/>
          </p:nvSpPr>
          <p:spPr>
            <a:xfrm>
              <a:off x="361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1" name="Freeform 107"/>
            <p:cNvSpPr>
              <a:spLocks noEditPoints="1"/>
            </p:cNvSpPr>
            <p:nvPr/>
          </p:nvSpPr>
          <p:spPr>
            <a:xfrm>
              <a:off x="361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2" name="Freeform 108"/>
            <p:cNvSpPr>
              <a:spLocks noEditPoints="1"/>
            </p:cNvSpPr>
            <p:nvPr/>
          </p:nvSpPr>
          <p:spPr>
            <a:xfrm>
              <a:off x="361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3" name="Freeform 109"/>
            <p:cNvSpPr>
              <a:spLocks noEditPoints="1"/>
            </p:cNvSpPr>
            <p:nvPr/>
          </p:nvSpPr>
          <p:spPr>
            <a:xfrm>
              <a:off x="361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4" name="Rectangle 110"/>
            <p:cNvSpPr/>
            <p:nvPr/>
          </p:nvSpPr>
          <p:spPr>
            <a:xfrm>
              <a:off x="361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35" name="Rectangle 111"/>
            <p:cNvSpPr/>
            <p:nvPr/>
          </p:nvSpPr>
          <p:spPr>
            <a:xfrm>
              <a:off x="4056"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36" name="Freeform 112"/>
            <p:cNvSpPr>
              <a:spLocks noEditPoints="1"/>
            </p:cNvSpPr>
            <p:nvPr/>
          </p:nvSpPr>
          <p:spPr>
            <a:xfrm>
              <a:off x="4056"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7" name="Freeform 113"/>
            <p:cNvSpPr>
              <a:spLocks noEditPoints="1"/>
            </p:cNvSpPr>
            <p:nvPr/>
          </p:nvSpPr>
          <p:spPr>
            <a:xfrm>
              <a:off x="4056"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8" name="Freeform 114"/>
            <p:cNvSpPr>
              <a:spLocks noEditPoints="1"/>
            </p:cNvSpPr>
            <p:nvPr/>
          </p:nvSpPr>
          <p:spPr>
            <a:xfrm>
              <a:off x="4056"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9" name="Freeform 115"/>
            <p:cNvSpPr>
              <a:spLocks noEditPoints="1"/>
            </p:cNvSpPr>
            <p:nvPr/>
          </p:nvSpPr>
          <p:spPr>
            <a:xfrm>
              <a:off x="4056"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0" name="Freeform 116"/>
            <p:cNvSpPr>
              <a:spLocks noEditPoints="1"/>
            </p:cNvSpPr>
            <p:nvPr/>
          </p:nvSpPr>
          <p:spPr>
            <a:xfrm>
              <a:off x="4056"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1" name="Freeform 117"/>
            <p:cNvSpPr>
              <a:spLocks noEditPoints="1"/>
            </p:cNvSpPr>
            <p:nvPr/>
          </p:nvSpPr>
          <p:spPr>
            <a:xfrm>
              <a:off x="4056"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2" name="Freeform 118"/>
            <p:cNvSpPr>
              <a:spLocks noEditPoints="1"/>
            </p:cNvSpPr>
            <p:nvPr/>
          </p:nvSpPr>
          <p:spPr>
            <a:xfrm>
              <a:off x="4056"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3" name="Freeform 119"/>
            <p:cNvSpPr>
              <a:spLocks noEditPoints="1"/>
            </p:cNvSpPr>
            <p:nvPr/>
          </p:nvSpPr>
          <p:spPr>
            <a:xfrm>
              <a:off x="4056"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4" name="Freeform 120"/>
            <p:cNvSpPr>
              <a:spLocks noEditPoints="1"/>
            </p:cNvSpPr>
            <p:nvPr/>
          </p:nvSpPr>
          <p:spPr>
            <a:xfrm>
              <a:off x="4056"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5" name="Freeform 121"/>
            <p:cNvSpPr>
              <a:spLocks noEditPoints="1"/>
            </p:cNvSpPr>
            <p:nvPr/>
          </p:nvSpPr>
          <p:spPr>
            <a:xfrm>
              <a:off x="4056"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6" name="Rectangle 122"/>
            <p:cNvSpPr/>
            <p:nvPr/>
          </p:nvSpPr>
          <p:spPr>
            <a:xfrm>
              <a:off x="4056"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47" name="Rectangle 123"/>
            <p:cNvSpPr/>
            <p:nvPr/>
          </p:nvSpPr>
          <p:spPr>
            <a:xfrm>
              <a:off x="450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48" name="Freeform 124"/>
            <p:cNvSpPr>
              <a:spLocks noEditPoints="1"/>
            </p:cNvSpPr>
            <p:nvPr/>
          </p:nvSpPr>
          <p:spPr>
            <a:xfrm>
              <a:off x="450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9" name="Freeform 125"/>
            <p:cNvSpPr>
              <a:spLocks noEditPoints="1"/>
            </p:cNvSpPr>
            <p:nvPr/>
          </p:nvSpPr>
          <p:spPr>
            <a:xfrm>
              <a:off x="450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0" name="Freeform 126"/>
            <p:cNvSpPr>
              <a:spLocks noEditPoints="1"/>
            </p:cNvSpPr>
            <p:nvPr/>
          </p:nvSpPr>
          <p:spPr>
            <a:xfrm>
              <a:off x="450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1" name="Freeform 127"/>
            <p:cNvSpPr>
              <a:spLocks noEditPoints="1"/>
            </p:cNvSpPr>
            <p:nvPr/>
          </p:nvSpPr>
          <p:spPr>
            <a:xfrm>
              <a:off x="450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2" name="Freeform 128"/>
            <p:cNvSpPr>
              <a:spLocks noEditPoints="1"/>
            </p:cNvSpPr>
            <p:nvPr/>
          </p:nvSpPr>
          <p:spPr>
            <a:xfrm>
              <a:off x="450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3" name="Freeform 129"/>
            <p:cNvSpPr>
              <a:spLocks noEditPoints="1"/>
            </p:cNvSpPr>
            <p:nvPr/>
          </p:nvSpPr>
          <p:spPr>
            <a:xfrm>
              <a:off x="450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4" name="Freeform 130"/>
            <p:cNvSpPr>
              <a:spLocks noEditPoints="1"/>
            </p:cNvSpPr>
            <p:nvPr/>
          </p:nvSpPr>
          <p:spPr>
            <a:xfrm>
              <a:off x="450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5" name="Freeform 131"/>
            <p:cNvSpPr>
              <a:spLocks noEditPoints="1"/>
            </p:cNvSpPr>
            <p:nvPr/>
          </p:nvSpPr>
          <p:spPr>
            <a:xfrm>
              <a:off x="450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6" name="Freeform 132"/>
            <p:cNvSpPr>
              <a:spLocks noEditPoints="1"/>
            </p:cNvSpPr>
            <p:nvPr/>
          </p:nvSpPr>
          <p:spPr>
            <a:xfrm>
              <a:off x="450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7" name="Freeform 133"/>
            <p:cNvSpPr>
              <a:spLocks noEditPoints="1"/>
            </p:cNvSpPr>
            <p:nvPr/>
          </p:nvSpPr>
          <p:spPr>
            <a:xfrm>
              <a:off x="450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8" name="Rectangle 134"/>
            <p:cNvSpPr/>
            <p:nvPr/>
          </p:nvSpPr>
          <p:spPr>
            <a:xfrm>
              <a:off x="450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59" name="Rectangle 135"/>
            <p:cNvSpPr/>
            <p:nvPr/>
          </p:nvSpPr>
          <p:spPr>
            <a:xfrm>
              <a:off x="495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60" name="Freeform 136"/>
            <p:cNvSpPr>
              <a:spLocks noEditPoints="1"/>
            </p:cNvSpPr>
            <p:nvPr/>
          </p:nvSpPr>
          <p:spPr>
            <a:xfrm>
              <a:off x="495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1" name="Freeform 137"/>
            <p:cNvSpPr>
              <a:spLocks noEditPoints="1"/>
            </p:cNvSpPr>
            <p:nvPr/>
          </p:nvSpPr>
          <p:spPr>
            <a:xfrm>
              <a:off x="495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2" name="Freeform 138"/>
            <p:cNvSpPr>
              <a:spLocks noEditPoints="1"/>
            </p:cNvSpPr>
            <p:nvPr/>
          </p:nvSpPr>
          <p:spPr>
            <a:xfrm>
              <a:off x="495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3" name="Freeform 139"/>
            <p:cNvSpPr>
              <a:spLocks noEditPoints="1"/>
            </p:cNvSpPr>
            <p:nvPr/>
          </p:nvSpPr>
          <p:spPr>
            <a:xfrm>
              <a:off x="495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4" name="Freeform 140"/>
            <p:cNvSpPr>
              <a:spLocks noEditPoints="1"/>
            </p:cNvSpPr>
            <p:nvPr/>
          </p:nvSpPr>
          <p:spPr>
            <a:xfrm>
              <a:off x="495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5" name="Freeform 141"/>
            <p:cNvSpPr>
              <a:spLocks noEditPoints="1"/>
            </p:cNvSpPr>
            <p:nvPr/>
          </p:nvSpPr>
          <p:spPr>
            <a:xfrm>
              <a:off x="495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6" name="Freeform 142"/>
            <p:cNvSpPr>
              <a:spLocks noEditPoints="1"/>
            </p:cNvSpPr>
            <p:nvPr/>
          </p:nvSpPr>
          <p:spPr>
            <a:xfrm>
              <a:off x="495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7" name="Freeform 143"/>
            <p:cNvSpPr>
              <a:spLocks noEditPoints="1"/>
            </p:cNvSpPr>
            <p:nvPr/>
          </p:nvSpPr>
          <p:spPr>
            <a:xfrm>
              <a:off x="495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8" name="Freeform 144"/>
            <p:cNvSpPr>
              <a:spLocks noEditPoints="1"/>
            </p:cNvSpPr>
            <p:nvPr/>
          </p:nvSpPr>
          <p:spPr>
            <a:xfrm>
              <a:off x="495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9" name="Freeform 145"/>
            <p:cNvSpPr>
              <a:spLocks noEditPoints="1"/>
            </p:cNvSpPr>
            <p:nvPr/>
          </p:nvSpPr>
          <p:spPr>
            <a:xfrm>
              <a:off x="495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70" name="Rectangle 146"/>
            <p:cNvSpPr/>
            <p:nvPr/>
          </p:nvSpPr>
          <p:spPr>
            <a:xfrm>
              <a:off x="495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71" name="Freeform 147"/>
            <p:cNvSpPr/>
            <p:nvPr/>
          </p:nvSpPr>
          <p:spPr>
            <a:xfrm>
              <a:off x="0" y="3281"/>
              <a:ext cx="20" cy="10"/>
            </a:xfrm>
            <a:custGeom>
              <a:avLst/>
              <a:gdLst/>
              <a:ahLst/>
              <a:cxnLst>
                <a:cxn ang="0">
                  <a:pos x="0" y="1"/>
                </a:cxn>
                <a:cxn ang="0">
                  <a:pos x="0" y="1"/>
                </a:cxn>
              </a:cxnLst>
              <a:pathLst>
                <a:path w="4" h="2">
                  <a:moveTo>
                    <a:pt x="0" y="1"/>
                  </a:moveTo>
                  <a:cubicBezTo>
                    <a:pt x="1" y="2"/>
                    <a:pt x="4" y="0"/>
                    <a:pt x="0" y="1"/>
                  </a:cubicBezTo>
                  <a:close/>
                </a:path>
              </a:pathLst>
            </a:custGeom>
            <a:solidFill>
              <a:schemeClr val="bg2">
                <a:alpha val="59999"/>
              </a:schemeClr>
            </a:solidFill>
            <a:ln w="9525">
              <a:noFill/>
            </a:ln>
          </p:spPr>
          <p:txBody>
            <a:bodyPr/>
            <a:p>
              <a:endParaRPr lang="zh-CN" altLang="en-US" sz="100"/>
            </a:p>
          </p:txBody>
        </p:sp>
      </p:grpSp>
      <p:grpSp>
        <p:nvGrpSpPr>
          <p:cNvPr id="1172" name="Group 148"/>
          <p:cNvGrpSpPr/>
          <p:nvPr/>
        </p:nvGrpSpPr>
        <p:grpSpPr>
          <a:xfrm>
            <a:off x="1066800" y="2584108"/>
            <a:ext cx="533400" cy="369158"/>
            <a:chOff x="0" y="0"/>
            <a:chExt cx="1062" cy="981"/>
          </a:xfrm>
        </p:grpSpPr>
        <p:sp>
          <p:nvSpPr>
            <p:cNvPr id="1173" name="Freeform 149"/>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174" name="Freeform 150"/>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175" name="Freeform 151"/>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176" name="Freeform 152"/>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177" name="Freeform 153"/>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178" name="Freeform 154"/>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179" name="Freeform 155"/>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180" name="Freeform 156"/>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181" name="Freeform 157"/>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182" name="Freeform 158"/>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183" name="Freeform 159"/>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184" name="Freeform 160"/>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185" name="Freeform 161"/>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186" name="Group 162"/>
          <p:cNvGrpSpPr/>
          <p:nvPr/>
        </p:nvGrpSpPr>
        <p:grpSpPr>
          <a:xfrm>
            <a:off x="1066800" y="3415310"/>
            <a:ext cx="533400" cy="369158"/>
            <a:chOff x="0" y="0"/>
            <a:chExt cx="1062" cy="981"/>
          </a:xfrm>
        </p:grpSpPr>
        <p:sp>
          <p:nvSpPr>
            <p:cNvPr id="1187" name="Freeform 163"/>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188" name="Freeform 164"/>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189" name="Freeform 165"/>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190" name="Freeform 166"/>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191" name="Freeform 167"/>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192" name="Freeform 168"/>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193" name="Freeform 169"/>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194" name="Freeform 170"/>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195" name="Freeform 171"/>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196" name="Freeform 172"/>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197" name="Freeform 173"/>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198" name="Freeform 174"/>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199" name="Freeform 175"/>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00" name="Group 176"/>
          <p:cNvGrpSpPr/>
          <p:nvPr/>
        </p:nvGrpSpPr>
        <p:grpSpPr>
          <a:xfrm>
            <a:off x="1066800" y="4172680"/>
            <a:ext cx="533400" cy="369158"/>
            <a:chOff x="0" y="0"/>
            <a:chExt cx="1062" cy="981"/>
          </a:xfrm>
        </p:grpSpPr>
        <p:sp>
          <p:nvSpPr>
            <p:cNvPr id="1201" name="Freeform 177"/>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02" name="Freeform 178"/>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03" name="Freeform 179"/>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04" name="Freeform 180"/>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05" name="Freeform 181"/>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06" name="Freeform 182"/>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07" name="Freeform 183"/>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08" name="Freeform 184"/>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09" name="Freeform 185"/>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10" name="Freeform 186"/>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11" name="Freeform 187"/>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12" name="Freeform 188"/>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13" name="Freeform 189"/>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14" name="Group 190"/>
          <p:cNvGrpSpPr/>
          <p:nvPr/>
        </p:nvGrpSpPr>
        <p:grpSpPr>
          <a:xfrm>
            <a:off x="381000" y="2972320"/>
            <a:ext cx="533400" cy="369158"/>
            <a:chOff x="0" y="0"/>
            <a:chExt cx="1062" cy="981"/>
          </a:xfrm>
        </p:grpSpPr>
        <p:sp>
          <p:nvSpPr>
            <p:cNvPr id="1215" name="Freeform 191"/>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16" name="Freeform 192"/>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17" name="Freeform 193"/>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18" name="Freeform 194"/>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19" name="Freeform 195"/>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20" name="Freeform 196"/>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21" name="Freeform 197"/>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22" name="Freeform 198"/>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23" name="Freeform 199"/>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24" name="Freeform 200"/>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25" name="Freeform 201"/>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26" name="Freeform 202"/>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27" name="Freeform 203"/>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28" name="Group 204"/>
          <p:cNvGrpSpPr/>
          <p:nvPr/>
        </p:nvGrpSpPr>
        <p:grpSpPr>
          <a:xfrm>
            <a:off x="381000" y="3803522"/>
            <a:ext cx="533400" cy="369158"/>
            <a:chOff x="0" y="0"/>
            <a:chExt cx="1062" cy="981"/>
          </a:xfrm>
        </p:grpSpPr>
        <p:sp>
          <p:nvSpPr>
            <p:cNvPr id="1229" name="Freeform 205"/>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30" name="Freeform 206"/>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31" name="Freeform 207"/>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32" name="Freeform 208"/>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33" name="Freeform 209"/>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34" name="Freeform 210"/>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35" name="Freeform 211"/>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36" name="Freeform 212"/>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37" name="Freeform 213"/>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38" name="Freeform 214"/>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39" name="Freeform 215"/>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40" name="Freeform 216"/>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41" name="Freeform 217"/>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42" name="Group 218"/>
          <p:cNvGrpSpPr/>
          <p:nvPr/>
        </p:nvGrpSpPr>
        <p:grpSpPr>
          <a:xfrm>
            <a:off x="381000" y="4591853"/>
            <a:ext cx="533400" cy="369158"/>
            <a:chOff x="0" y="0"/>
            <a:chExt cx="1062" cy="981"/>
          </a:xfrm>
        </p:grpSpPr>
        <p:sp>
          <p:nvSpPr>
            <p:cNvPr id="1243" name="Freeform 219"/>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44" name="Freeform 220"/>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45" name="Freeform 221"/>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46" name="Freeform 222"/>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47" name="Freeform 223"/>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48" name="Freeform 224"/>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49" name="Freeform 225"/>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50" name="Freeform 226"/>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51" name="Freeform 227"/>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52" name="Freeform 228"/>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53" name="Freeform 229"/>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54" name="Freeform 230"/>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55" name="Freeform 231"/>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sp>
        <p:nvSpPr>
          <p:cNvPr id="1274" name="Rectangle 250"/>
          <p:cNvSpPr>
            <a:spLocks noGrp="1"/>
          </p:cNvSpPr>
          <p:nvPr>
            <p:ph type="dt" sz="half" idx="2"/>
          </p:nvPr>
        </p:nvSpPr>
        <p:spPr>
          <a:xfrm>
            <a:off x="298450" y="4684738"/>
            <a:ext cx="2289175" cy="357250"/>
          </a:xfrm>
          <a:prstGeom prst="rect">
            <a:avLst/>
          </a:prstGeom>
          <a:noFill/>
          <a:ln w="9525">
            <a:noFill/>
            <a:miter/>
          </a:ln>
        </p:spPr>
        <p:txBody>
          <a:bodyPr/>
          <a:lstStyle>
            <a:lvl1pPr>
              <a:defRPr sz="1050"/>
            </a:lvl1pPr>
          </a:lstStyle>
          <a:p>
            <a:pPr lvl="0" eaLnBrk="1" fontAlgn="base" hangingPunct="1"/>
            <a:endParaRPr lang="en-US" altLang="x-none" strike="noStrike" noProof="1" dirty="0"/>
          </a:p>
        </p:txBody>
      </p:sp>
      <p:sp>
        <p:nvSpPr>
          <p:cNvPr id="1275" name="Rectangle 251"/>
          <p:cNvSpPr>
            <a:spLocks noGrp="1"/>
          </p:cNvSpPr>
          <p:nvPr>
            <p:ph type="ftr" sz="quarter" idx="3"/>
          </p:nvPr>
        </p:nvSpPr>
        <p:spPr>
          <a:xfrm>
            <a:off x="3121025" y="4684738"/>
            <a:ext cx="2895600" cy="357250"/>
          </a:xfrm>
          <a:prstGeom prst="rect">
            <a:avLst/>
          </a:prstGeom>
          <a:noFill/>
          <a:ln w="9525">
            <a:noFill/>
            <a:miter/>
          </a:ln>
        </p:spPr>
        <p:txBody>
          <a:bodyPr/>
          <a:lstStyle>
            <a:lvl1pPr algn="ctr">
              <a:defRPr sz="1050"/>
            </a:lvl1pPr>
          </a:lstStyle>
          <a:p>
            <a:pPr lvl="0" eaLnBrk="1" fontAlgn="base" hangingPunct="1"/>
            <a:endParaRPr lang="en-US" altLang="x-none" strike="noStrike" noProof="1" dirty="0"/>
          </a:p>
        </p:txBody>
      </p:sp>
      <p:sp>
        <p:nvSpPr>
          <p:cNvPr id="1276" name="Rectangle 252"/>
          <p:cNvSpPr>
            <a:spLocks noGrp="1"/>
          </p:cNvSpPr>
          <p:nvPr>
            <p:ph type="sldNum" sz="quarter" idx="4"/>
          </p:nvPr>
        </p:nvSpPr>
        <p:spPr>
          <a:xfrm>
            <a:off x="6550025" y="4684738"/>
            <a:ext cx="2289175" cy="357250"/>
          </a:xfrm>
          <a:prstGeom prst="rect">
            <a:avLst/>
          </a:prstGeom>
          <a:noFill/>
          <a:ln w="9525">
            <a:noFill/>
            <a:miter/>
          </a:ln>
        </p:spPr>
        <p:txBody>
          <a:bodyPr/>
          <a:lstStyle>
            <a:lvl1pPr algn="r">
              <a:defRPr sz="1050"/>
            </a:lvl1pPr>
          </a:lstStyle>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marL="0" lvl="0" indent="0" algn="ctr" defTabSz="685800" eaLnBrk="0" fontAlgn="base" latinLnBrk="0" hangingPunct="0">
        <a:spcBef>
          <a:spcPct val="0"/>
        </a:spcBef>
        <a:spcAft>
          <a:spcPct val="0"/>
        </a:spcAft>
        <a:buClr>
          <a:srgbClr val="000000"/>
        </a:buClr>
        <a:buNone/>
        <a:defRPr sz="3300" b="0" i="0" u="none" kern="1200" baseline="0">
          <a:solidFill>
            <a:schemeClr val="tx2"/>
          </a:solidFill>
          <a:latin typeface="+mj-lt"/>
          <a:ea typeface="+mj-ea"/>
          <a:cs typeface="+mj-cs"/>
        </a:defRPr>
      </a:lvl1pPr>
    </p:titleStyle>
    <p:bodyStyle>
      <a:lvl1pPr marL="257175" lvl="0" indent="-257175" algn="l" defTabSz="685800" eaLnBrk="0" fontAlgn="base" latinLnBrk="0" hangingPunct="0">
        <a:spcBef>
          <a:spcPct val="15000"/>
        </a:spcBef>
        <a:spcAft>
          <a:spcPct val="0"/>
        </a:spcAft>
        <a:buClr>
          <a:schemeClr val="hlink"/>
        </a:buClr>
        <a:buFont typeface="Wingdings" panose="05000000000000000000" pitchFamily="2" charset="2"/>
        <a:buChar char="§"/>
        <a:defRPr sz="2400" b="0" i="0" u="none" kern="1200" baseline="0">
          <a:solidFill>
            <a:schemeClr val="tx1"/>
          </a:solidFill>
          <a:latin typeface="+mn-lt"/>
          <a:ea typeface="+mn-ea"/>
          <a:cs typeface="+mn-cs"/>
        </a:defRPr>
      </a:lvl1pPr>
      <a:lvl2pPr marL="557530" lvl="1" indent="-214630" algn="l" defTabSz="685800" eaLnBrk="0" fontAlgn="base" latinLnBrk="0" hangingPunct="0">
        <a:spcBef>
          <a:spcPct val="15000"/>
        </a:spcBef>
        <a:spcAft>
          <a:spcPct val="0"/>
        </a:spcAft>
        <a:buClr>
          <a:schemeClr val="tx2"/>
        </a:buClr>
        <a:buSzPct val="85000"/>
        <a:buFont typeface="Wingdings" panose="05000000000000000000" pitchFamily="2" charset="2"/>
        <a:buChar char="Ø"/>
        <a:defRPr sz="2100" b="0" i="0" u="none" kern="1200" baseline="0">
          <a:solidFill>
            <a:schemeClr val="tx1"/>
          </a:solidFill>
          <a:latin typeface="+mn-lt"/>
          <a:ea typeface="+mn-ea"/>
          <a:cs typeface="+mn-cs"/>
        </a:defRPr>
      </a:lvl2pPr>
      <a:lvl3pPr marL="857250" lvl="2" indent="-171450" algn="l" defTabSz="685800" eaLnBrk="0" fontAlgn="base" latinLnBrk="0" hangingPunct="0">
        <a:spcBef>
          <a:spcPct val="15000"/>
        </a:spcBef>
        <a:spcAft>
          <a:spcPct val="0"/>
        </a:spcAft>
        <a:buClr>
          <a:schemeClr val="hlink"/>
        </a:buClr>
        <a:buSzPct val="95000"/>
        <a:buFont typeface="Wingdings" panose="05000000000000000000" pitchFamily="2" charset="2"/>
        <a:buChar char="¡"/>
        <a:defRPr sz="1800" b="0" i="0" u="none" kern="1200" baseline="0">
          <a:solidFill>
            <a:schemeClr val="tx1"/>
          </a:solidFill>
          <a:latin typeface="+mn-lt"/>
          <a:ea typeface="+mn-ea"/>
          <a:cs typeface="+mn-cs"/>
        </a:defRPr>
      </a:lvl3pPr>
      <a:lvl4pPr marL="1200150" lvl="3" indent="-171450" algn="l" defTabSz="685800" eaLnBrk="0" fontAlgn="base" latinLnBrk="0" hangingPunct="0">
        <a:spcBef>
          <a:spcPct val="15000"/>
        </a:spcBef>
        <a:spcAft>
          <a:spcPct val="0"/>
        </a:spcAft>
        <a:buClr>
          <a:schemeClr val="tx2"/>
        </a:buClr>
        <a:buSzPct val="90000"/>
        <a:buFont typeface="Wingdings" panose="05000000000000000000" pitchFamily="2" charset="2"/>
        <a:buChar char="Ø"/>
        <a:defRPr sz="1500" b="0" i="0" u="none" kern="1200" baseline="0">
          <a:solidFill>
            <a:schemeClr val="tx1"/>
          </a:solidFill>
          <a:latin typeface="+mn-lt"/>
          <a:ea typeface="+mn-ea"/>
          <a:cs typeface="+mn-cs"/>
        </a:defRPr>
      </a:lvl4pPr>
      <a:lvl5pPr marL="1543050" lvl="4"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5pPr>
      <a:lvl6pPr marL="1886585" lvl="5"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6pPr>
      <a:lvl7pPr marL="2229485" lvl="6"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7pPr>
      <a:lvl8pPr marL="2572385" lvl="7"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8pPr>
      <a:lvl9pPr marL="2915285" lvl="8"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9pPr>
    </p:bodyStyle>
    <p:otherStyle>
      <a:lvl1pPr marL="0" lvl="0" indent="0" algn="l" defTabSz="685800" eaLnBrk="0" fontAlgn="base" latinLnBrk="0" hangingPunct="0">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1pPr>
      <a:lvl2pPr marL="342900" lvl="1"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2pPr>
      <a:lvl3pPr marL="685800" lvl="2"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3pPr>
      <a:lvl4pPr marL="1028700" lvl="3"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4pPr>
      <a:lvl5pPr marL="1371600" lvl="4"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5pPr>
      <a:lvl6pPr marL="1714500" lvl="5"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6pPr>
      <a:lvl7pPr marL="2058035" lvl="6"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7pPr>
      <a:lvl8pPr marL="2400935" lvl="7"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8pPr>
      <a:lvl9pPr marL="2743835" lvl="8"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8.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1.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tags" Target="../tags/tag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7.jpeg"/><Relationship Id="rId1" Type="http://schemas.openxmlformats.org/officeDocument/2006/relationships/image" Target="../media/image1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18"/>
            <a:ext cx="9144000" cy="5143500"/>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5" name="矩形 4"/>
          <p:cNvSpPr/>
          <p:nvPr/>
        </p:nvSpPr>
        <p:spPr>
          <a:xfrm>
            <a:off x="381024" y="397248"/>
            <a:ext cx="8411162" cy="434837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203885" y="221463"/>
            <a:ext cx="8736230" cy="470120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098" name="Rounded Rectangle 4"/>
          <p:cNvSpPr/>
          <p:nvPr/>
        </p:nvSpPr>
        <p:spPr>
          <a:xfrm>
            <a:off x="1224915" y="1314450"/>
            <a:ext cx="6584950" cy="2172335"/>
          </a:xfrm>
          <a:prstGeom prst="roundRect">
            <a:avLst>
              <a:gd name="adj" fmla="val 16667"/>
            </a:avLst>
          </a:prstGeom>
          <a:solidFill>
            <a:srgbClr val="9BBB59"/>
          </a:solidFill>
          <a:ln w="25400" cap="flat" cmpd="sng">
            <a:solidFill>
              <a:srgbClr val="718841"/>
            </a:solidFill>
            <a:prstDash val="solid"/>
            <a:round/>
            <a:headEnd type="none" w="med" len="med"/>
            <a:tailEnd type="none" w="med" len="med"/>
          </a:ln>
        </p:spPr>
        <p:txBody>
          <a:bodyPr anchor="ctr" anchorCtr="0"/>
          <a:p>
            <a:pPr algn="ctr" eaLnBrk="0" hangingPunct="0"/>
            <a:r>
              <a:rPr lang="zh-CN" altLang="en-US" sz="3300" b="1">
                <a:latin typeface="楷体" panose="02010609060101010101" charset="-122"/>
                <a:ea typeface="楷体" panose="02010609060101010101" charset="-122"/>
                <a:sym typeface="Arial" panose="020B0604020202020204" pitchFamily="34" charset="0"/>
              </a:rPr>
              <a:t>第二章  读绕口令学华文</a:t>
            </a:r>
            <a:endParaRPr lang="zh-CN" altLang="en-US" sz="3300" b="1">
              <a:latin typeface="楷体" panose="02010609060101010101" charset="-122"/>
              <a:ea typeface="楷体" panose="02010609060101010101" charset="-122"/>
              <a:sym typeface="Arial" panose="020B0604020202020204" pitchFamily="34" charset="0"/>
            </a:endParaRPr>
          </a:p>
          <a:p>
            <a:pPr algn="ctr" eaLnBrk="0" hangingPunct="0">
              <a:lnSpc>
                <a:spcPct val="150000"/>
              </a:lnSpc>
            </a:pPr>
            <a:r>
              <a:rPr lang="zh-CN" altLang="en-US" sz="2800" b="1">
                <a:latin typeface="楷体" panose="02010609060101010101" charset="-122"/>
                <a:ea typeface="楷体" panose="02010609060101010101" charset="-122"/>
                <a:sym typeface="Arial" panose="020B0604020202020204" pitchFamily="34" charset="0"/>
              </a:rPr>
              <a:t>第二节</a:t>
            </a:r>
            <a:r>
              <a:rPr lang="en-US" altLang="zh-CN" sz="2800" b="1">
                <a:latin typeface="楷体" panose="02010609060101010101" charset="-122"/>
                <a:ea typeface="楷体" panose="02010609060101010101" charset="-122"/>
                <a:sym typeface="Arial" panose="020B0604020202020204" pitchFamily="34" charset="0"/>
              </a:rPr>
              <a:t> </a:t>
            </a:r>
            <a:r>
              <a:rPr lang="zh-CN" altLang="en-US" sz="2800" b="1" dirty="0">
                <a:solidFill>
                  <a:srgbClr val="000000"/>
                </a:solidFill>
                <a:latin typeface="楷体" panose="02010609060101010101" charset="-122"/>
                <a:ea typeface="楷体" panose="02010609060101010101" charset="-122"/>
              </a:rPr>
              <a:t>绕口令选用的原则与方法</a:t>
            </a:r>
            <a:endParaRPr lang="zh-CN" altLang="en-US" sz="3300" b="1" dirty="0">
              <a:solidFill>
                <a:srgbClr val="000000"/>
              </a:solidFill>
              <a:latin typeface="楷体" panose="02010609060101010101" charset="-122"/>
              <a:ea typeface="楷体" panose="02010609060101010101" charset="-122"/>
            </a:endParaRPr>
          </a:p>
          <a:p>
            <a:pPr algn="ctr" eaLnBrk="0" hangingPunct="0">
              <a:lnSpc>
                <a:spcPct val="80000"/>
              </a:lnSpc>
            </a:pPr>
            <a:endParaRPr lang="zh-CN" altLang="en-US" sz="3300" b="1" dirty="0">
              <a:latin typeface="楷体" panose="02010609060101010101" charset="-122"/>
              <a:ea typeface="楷体" panose="02010609060101010101" charset="-122"/>
              <a:sym typeface="Arial" panose="020B0604020202020204" pitchFamily="34" charset="0"/>
            </a:endParaRPr>
          </a:p>
          <a:p>
            <a:pPr algn="ctr" eaLnBrk="0" hangingPunct="0">
              <a:lnSpc>
                <a:spcPct val="50000"/>
              </a:lnSpc>
            </a:pPr>
            <a:r>
              <a:rPr lang="zh-CN" altLang="en-US" sz="2400" b="1" dirty="0">
                <a:latin typeface="Arial" panose="020B0604020202020204" pitchFamily="34" charset="0"/>
                <a:ea typeface="楷体" panose="02010609060101010101" charset="-122"/>
                <a:sym typeface="Arial" panose="020B0604020202020204" pitchFamily="34" charset="0"/>
              </a:rPr>
              <a:t>主 讲：暨南大学</a:t>
            </a:r>
            <a:r>
              <a:rPr lang="en-US" altLang="zh-CN" sz="2400" b="1" dirty="0">
                <a:latin typeface="Arial" panose="020B0604020202020204" pitchFamily="34" charset="0"/>
                <a:ea typeface="楷体" panose="02010609060101010101" charset="-122"/>
                <a:sym typeface="Arial" panose="020B0604020202020204" pitchFamily="34" charset="0"/>
              </a:rPr>
              <a:t> </a:t>
            </a:r>
            <a:r>
              <a:rPr lang="zh-CN" altLang="en-US" sz="2400" b="1" dirty="0">
                <a:latin typeface="Arial" panose="020B0604020202020204" pitchFamily="34" charset="0"/>
                <a:ea typeface="楷体" panose="02010609060101010101" charset="-122"/>
                <a:sym typeface="Arial" panose="020B0604020202020204" pitchFamily="34" charset="0"/>
              </a:rPr>
              <a:t>蔡 丽</a:t>
            </a:r>
            <a:endParaRPr lang="zh-CN" altLang="en-US" sz="2400" b="1" dirty="0">
              <a:latin typeface="Arial" panose="020B0604020202020204" pitchFamily="34" charset="0"/>
              <a:ea typeface="楷体" panose="02010609060101010101" charset="-122"/>
              <a:sym typeface="Arial" panose="020B0604020202020204" pitchFamily="34" charset="0"/>
            </a:endParaRPr>
          </a:p>
        </p:txBody>
      </p:sp>
      <p:sp>
        <p:nvSpPr>
          <p:cNvPr id="4099" name="Rounded Rectangle 4"/>
          <p:cNvSpPr/>
          <p:nvPr/>
        </p:nvSpPr>
        <p:spPr>
          <a:xfrm>
            <a:off x="5638845" y="496580"/>
            <a:ext cx="2925878" cy="495387"/>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nSpc>
                <a:spcPct val="140000"/>
              </a:lnSpc>
            </a:pPr>
            <a:r>
              <a:rPr lang="zh-CN" altLang="en-US" sz="2100">
                <a:solidFill>
                  <a:schemeClr val="bg1"/>
                </a:solidFill>
                <a:latin typeface="Arial" panose="020B0604020202020204" pitchFamily="34" charset="0"/>
                <a:ea typeface="黑体" panose="02010609060101010101" pitchFamily="2" charset="-122"/>
                <a:sym typeface="宋体" panose="02010600030101010101" pitchFamily="2" charset="-122"/>
              </a:rPr>
              <a:t>《华</a:t>
            </a:r>
            <a:r>
              <a:rPr lang="zh-CN" altLang="en-US" sz="2100">
                <a:solidFill>
                  <a:schemeClr val="bg1"/>
                </a:solidFill>
                <a:latin typeface="Arial" panose="020B0604020202020204" pitchFamily="34" charset="0"/>
                <a:ea typeface="黑体" panose="02010609060101010101" pitchFamily="2" charset="-122"/>
                <a:sym typeface="宋体" panose="02010600030101010101" pitchFamily="2" charset="-122"/>
              </a:rPr>
              <a:t>文趣味教学法》之</a:t>
            </a:r>
            <a:endParaRPr lang="zh-CN" altLang="en-US" sz="2100" b="1" dirty="0">
              <a:solidFill>
                <a:schemeClr val="bg1"/>
              </a:solidFill>
              <a:latin typeface="Arial" panose="020B0604020202020204" pitchFamily="34" charset="0"/>
              <a:ea typeface="黑体" panose="02010609060101010101" pitchFamily="2" charset="-122"/>
              <a:sym typeface="宋体" panose="02010600030101010101" pitchFamily="2" charset="-122"/>
            </a:endParaRPr>
          </a:p>
        </p:txBody>
      </p:sp>
      <p:pic>
        <p:nvPicPr>
          <p:cNvPr id="3" name="图片 2" descr="校徽（透明）"/>
          <p:cNvPicPr>
            <a:picLocks noChangeAspect="1"/>
          </p:cNvPicPr>
          <p:nvPr userDrawn="1"/>
        </p:nvPicPr>
        <p:blipFill>
          <a:blip r:embed="rId1"/>
          <a:stretch>
            <a:fillRect/>
          </a:stretch>
        </p:blipFill>
        <p:spPr>
          <a:xfrm>
            <a:off x="457200" y="438150"/>
            <a:ext cx="1917700" cy="6121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9939" name="Rectangle 3"/>
          <p:cNvSpPr>
            <a:spLocks noGrp="1" noRot="1"/>
          </p:cNvSpPr>
          <p:nvPr>
            <p:ph type="body" idx="4294967295"/>
          </p:nvPr>
        </p:nvSpPr>
        <p:spPr>
          <a:xfrm>
            <a:off x="501015" y="1428750"/>
            <a:ext cx="8481695" cy="2451100"/>
          </a:xfrm>
        </p:spPr>
        <p:txBody>
          <a:bodyPr wrap="square" anchor="t" anchorCtr="0"/>
          <a:p>
            <a:pPr marL="0" indent="0" eaLnBrk="1" hangingPunct="1">
              <a:lnSpc>
                <a:spcPct val="14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教师在选用绕口令时，要根据学生的年龄特征、语言水平来选择适合他们练习的绕口令。</a:t>
            </a:r>
            <a:endParaRPr lang="zh-CN" altLang="en-US" sz="2100" b="1">
              <a:latin typeface="楷体" panose="02010609060101010101" charset="-122"/>
              <a:ea typeface="楷体" panose="02010609060101010101" charset="-122"/>
            </a:endParaRPr>
          </a:p>
          <a:p>
            <a:pPr marL="0" indent="0" eaLnBrk="1" hangingPunct="1">
              <a:lnSpc>
                <a:spcPct val="140000"/>
              </a:lnSpc>
              <a:buNone/>
            </a:pPr>
            <a:r>
              <a:rPr lang="zh-CN" altLang="en-US" sz="2100" b="1">
                <a:latin typeface="楷体" panose="02010609060101010101" charset="-122"/>
                <a:ea typeface="楷体" panose="02010609060101010101" charset="-122"/>
              </a:rPr>
              <a:t>    在选择绕口令时，主要考虑以下几个方面：</a:t>
            </a:r>
            <a:endParaRPr lang="zh-CN" altLang="en-US" sz="2100" b="1">
              <a:latin typeface="楷体" panose="02010609060101010101" charset="-122"/>
              <a:ea typeface="楷体" panose="02010609060101010101" charset="-122"/>
            </a:endParaRPr>
          </a:p>
          <a:p>
            <a:pPr marL="0" indent="0" eaLnBrk="1" hangingPunct="1">
              <a:lnSpc>
                <a:spcPct val="140000"/>
              </a:lnSpc>
              <a:buNone/>
            </a:pPr>
            <a:r>
              <a:rPr lang="zh-CN" altLang="en-US" sz="2100" b="1">
                <a:latin typeface="楷体" panose="02010609060101010101" charset="-122"/>
                <a:ea typeface="楷体" panose="02010609060101010101" charset="-122"/>
              </a:rPr>
              <a:t>    一是绕口令的内容是否贴近学生的生活；</a:t>
            </a:r>
            <a:endParaRPr lang="zh-CN" altLang="en-US" sz="2100" b="1">
              <a:latin typeface="楷体" panose="02010609060101010101" charset="-122"/>
              <a:ea typeface="楷体" panose="02010609060101010101" charset="-122"/>
            </a:endParaRPr>
          </a:p>
          <a:p>
            <a:pPr marL="0" indent="0" eaLnBrk="1" hangingPunct="1">
              <a:lnSpc>
                <a:spcPct val="140000"/>
              </a:lnSpc>
              <a:buNone/>
            </a:pPr>
            <a:r>
              <a:rPr lang="zh-CN" altLang="en-US" sz="2100" b="1">
                <a:latin typeface="楷体" panose="02010609060101010101" charset="-122"/>
                <a:ea typeface="楷体" panose="02010609060101010101" charset="-122"/>
              </a:rPr>
              <a:t>    </a:t>
            </a:r>
            <a:endParaRPr lang="zh-CN" altLang="en-US" sz="2100" b="1">
              <a:latin typeface="楷体" panose="02010609060101010101" charset="-122"/>
              <a:ea typeface="楷体" panose="02010609060101010101" charset="-122"/>
            </a:endParaRPr>
          </a:p>
        </p:txBody>
      </p:sp>
      <p:sp>
        <p:nvSpPr>
          <p:cNvPr id="27652" name="Rounded Rectangle 4"/>
          <p:cNvSpPr/>
          <p:nvPr/>
        </p:nvSpPr>
        <p:spPr>
          <a:xfrm>
            <a:off x="2591105" y="666711"/>
            <a:ext cx="4113138" cy="664485"/>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gn="ctr">
              <a:lnSpc>
                <a:spcPct val="140000"/>
              </a:lnSpc>
            </a:pPr>
            <a:r>
              <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rPr>
              <a:t>一、绕口令选用的</a:t>
            </a:r>
            <a:r>
              <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rPr>
              <a:t>原则</a:t>
            </a:r>
            <a:endPar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wipe(down)">
                                      <p:cBhvr>
                                        <p:cTn id="7" dur="5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9939">
                                            <p:txEl>
                                              <p:charRg st="0" end="44"/>
                                            </p:txEl>
                                          </p:spTgt>
                                        </p:tgtEl>
                                        <p:attrNameLst>
                                          <p:attrName>style.visibility</p:attrName>
                                        </p:attrNameLst>
                                      </p:cBhvr>
                                      <p:to>
                                        <p:strVal val="visible"/>
                                      </p:to>
                                    </p:set>
                                    <p:animEffect transition="in" filter="blinds(horizontal)">
                                      <p:cBhvr>
                                        <p:cTn id="12" dur="500"/>
                                        <p:tgtEl>
                                          <p:spTgt spid="39939">
                                            <p:txEl>
                                              <p:charRg st="0" end="4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9939">
                                            <p:txEl>
                                              <p:charRg st="44" end="68"/>
                                            </p:txEl>
                                          </p:spTgt>
                                        </p:tgtEl>
                                        <p:attrNameLst>
                                          <p:attrName>style.visibility</p:attrName>
                                        </p:attrNameLst>
                                      </p:cBhvr>
                                      <p:to>
                                        <p:strVal val="visible"/>
                                      </p:to>
                                    </p:set>
                                    <p:animEffect transition="in" filter="blinds(horizontal)">
                                      <p:cBhvr>
                                        <p:cTn id="17" dur="500"/>
                                        <p:tgtEl>
                                          <p:spTgt spid="39939">
                                            <p:txEl>
                                              <p:charRg st="44" end="6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9939">
                                            <p:txEl>
                                              <p:charRg st="68" end="91"/>
                                            </p:txEl>
                                          </p:spTgt>
                                        </p:tgtEl>
                                        <p:attrNameLst>
                                          <p:attrName>style.visibility</p:attrName>
                                        </p:attrNameLst>
                                      </p:cBhvr>
                                      <p:to>
                                        <p:strVal val="visible"/>
                                      </p:to>
                                    </p:set>
                                    <p:animEffect transition="in" filter="blinds(horizontal)">
                                      <p:cBhvr>
                                        <p:cTn id="22" dur="500"/>
                                        <p:tgtEl>
                                          <p:spTgt spid="39939">
                                            <p:txEl>
                                              <p:charRg st="68" end="9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9939">
                                            <p:txEl>
                                              <p:charRg st="91" end="121"/>
                                            </p:txEl>
                                          </p:spTgt>
                                        </p:tgtEl>
                                        <p:attrNameLst>
                                          <p:attrName>style.visibility</p:attrName>
                                        </p:attrNameLst>
                                      </p:cBhvr>
                                      <p:to>
                                        <p:strVal val="visible"/>
                                      </p:to>
                                    </p:set>
                                    <p:animEffect transition="in" filter="blinds(horizontal)">
                                      <p:cBhvr>
                                        <p:cTn id="27" dur="500"/>
                                        <p:tgtEl>
                                          <p:spTgt spid="39939">
                                            <p:txEl>
                                              <p:charRg st="91" end="1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7585" name="图片 1"/>
          <p:cNvPicPr>
            <a:picLocks noChangeAspect="1"/>
          </p:cNvPicPr>
          <p:nvPr/>
        </p:nvPicPr>
        <p:blipFill>
          <a:blip r:embed="rId1"/>
          <a:stretch>
            <a:fillRect/>
          </a:stretch>
        </p:blipFill>
        <p:spPr>
          <a:xfrm>
            <a:off x="1295400" y="1123950"/>
            <a:ext cx="6821805" cy="280098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9939" name="Rectangle 3"/>
          <p:cNvSpPr>
            <a:spLocks noGrp="1" noRot="1"/>
          </p:cNvSpPr>
          <p:nvPr>
            <p:ph type="body" idx="4294967295"/>
          </p:nvPr>
        </p:nvSpPr>
        <p:spPr>
          <a:xfrm>
            <a:off x="990600" y="971550"/>
            <a:ext cx="7573010" cy="3375025"/>
          </a:xfrm>
        </p:spPr>
        <p:txBody>
          <a:bodyPr wrap="square" anchor="t" anchorCtr="0"/>
          <a:p>
            <a:pPr marL="0" indent="0" eaLnBrk="1" hangingPunct="1">
              <a:lnSpc>
                <a:spcPct val="14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第一则绕口令主要练习韵母an-anɡ、enɡ，第二则绕口令主要练习韵母en-enɡ、inɡ。</a:t>
            </a:r>
            <a:endParaRPr lang="zh-CN" altLang="en-US" sz="2100" b="1">
              <a:latin typeface="楷体" panose="02010609060101010101" charset="-122"/>
              <a:ea typeface="楷体" panose="02010609060101010101" charset="-122"/>
            </a:endParaRPr>
          </a:p>
          <a:p>
            <a:pPr marL="0" indent="0" eaLnBrk="1" hangingPunct="1">
              <a:lnSpc>
                <a:spcPct val="140000"/>
              </a:lnSpc>
              <a:buNone/>
            </a:pPr>
            <a:r>
              <a:rPr lang="zh-CN" altLang="en-US" sz="2100" b="1">
                <a:latin typeface="楷体" panose="02010609060101010101" charset="-122"/>
                <a:ea typeface="楷体" panose="02010609060101010101" charset="-122"/>
              </a:rPr>
              <a:t> </a:t>
            </a: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从</a:t>
            </a:r>
            <a:r>
              <a:rPr lang="zh-CN" altLang="en-US" sz="2100" b="1">
                <a:solidFill>
                  <a:srgbClr val="FF0000"/>
                </a:solidFill>
                <a:latin typeface="楷体" panose="02010609060101010101" charset="-122"/>
                <a:ea typeface="楷体" panose="02010609060101010101" charset="-122"/>
              </a:rPr>
              <a:t>内容与学生生活的贴近程度</a:t>
            </a:r>
            <a:r>
              <a:rPr lang="zh-CN" altLang="en-US" sz="2100" b="1">
                <a:latin typeface="楷体" panose="02010609060101010101" charset="-122"/>
                <a:ea typeface="楷体" panose="02010609060101010101" charset="-122"/>
              </a:rPr>
              <a:t>来看，后者更适合在华文教学中使用，因为盆和瓶都是现代日常生活中常用的事物，而且这则绕口令</a:t>
            </a:r>
            <a:r>
              <a:rPr lang="zh-CN" altLang="en-US" sz="2100" b="1">
                <a:solidFill>
                  <a:srgbClr val="0000FF"/>
                </a:solidFill>
                <a:latin typeface="楷体" panose="02010609060101010101" charset="-122"/>
                <a:ea typeface="楷体" panose="02010609060101010101" charset="-122"/>
              </a:rPr>
              <a:t>编写形式有趣，运用了拟声词，形象生动</a:t>
            </a:r>
            <a:r>
              <a:rPr lang="zh-CN" altLang="en-US" sz="2100" b="1">
                <a:latin typeface="楷体" panose="02010609060101010101" charset="-122"/>
                <a:ea typeface="楷体" panose="02010609060101010101" charset="-122"/>
              </a:rPr>
              <a:t>，而前一则绕口令中的“扁担”“板凳”在现代城市生活中很难见到，要让学生理解这些相对陌生的事物，会在一定程度上增加教学负担。</a:t>
            </a:r>
            <a:endParaRPr lang="zh-CN" altLang="en-US" sz="21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939">
                                            <p:txEl>
                                              <p:charRg st="0" end="44"/>
                                            </p:txEl>
                                          </p:spTgt>
                                        </p:tgtEl>
                                        <p:attrNameLst>
                                          <p:attrName>style.visibility</p:attrName>
                                        </p:attrNameLst>
                                      </p:cBhvr>
                                      <p:to>
                                        <p:strVal val="visible"/>
                                      </p:to>
                                    </p:set>
                                    <p:animEffect transition="in" filter="blinds(horizontal)">
                                      <p:cBhvr>
                                        <p:cTn id="7" dur="500"/>
                                        <p:tgtEl>
                                          <p:spTgt spid="39939">
                                            <p:txEl>
                                              <p:charRg st="0" end="4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9939">
                                            <p:txEl>
                                              <p:charRg st="1" end="1"/>
                                            </p:txEl>
                                          </p:spTgt>
                                        </p:tgtEl>
                                        <p:attrNameLst>
                                          <p:attrName>style.visibility</p:attrName>
                                        </p:attrNameLst>
                                      </p:cBhvr>
                                      <p:to>
                                        <p:strVal val="visible"/>
                                      </p:to>
                                    </p:set>
                                    <p:animEffect transition="in" filter="blinds(horizontal)">
                                      <p:cBhvr>
                                        <p:cTn id="12" dur="500"/>
                                        <p:tgtEl>
                                          <p:spTgt spid="39939">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9633" name="图片 1"/>
          <p:cNvPicPr>
            <a:picLocks noChangeAspect="1"/>
          </p:cNvPicPr>
          <p:nvPr/>
        </p:nvPicPr>
        <p:blipFill>
          <a:blip r:embed="rId1"/>
          <a:stretch>
            <a:fillRect/>
          </a:stretch>
        </p:blipFill>
        <p:spPr>
          <a:xfrm>
            <a:off x="2719847" y="1124267"/>
            <a:ext cx="3933323" cy="1439718"/>
          </a:xfrm>
          <a:prstGeom prst="rect">
            <a:avLst/>
          </a:prstGeom>
          <a:noFill/>
          <a:ln w="9525">
            <a:noFill/>
          </a:ln>
        </p:spPr>
      </p:pic>
      <p:pic>
        <p:nvPicPr>
          <p:cNvPr id="69634" name="图片 2"/>
          <p:cNvPicPr>
            <a:picLocks noChangeAspect="1"/>
          </p:cNvPicPr>
          <p:nvPr/>
        </p:nvPicPr>
        <p:blipFill>
          <a:blip r:embed="rId2"/>
          <a:stretch>
            <a:fillRect/>
          </a:stretch>
        </p:blipFill>
        <p:spPr>
          <a:xfrm>
            <a:off x="2719600" y="2800322"/>
            <a:ext cx="4160771" cy="1970829"/>
          </a:xfrm>
          <a:prstGeom prst="rect">
            <a:avLst/>
          </a:prstGeom>
          <a:noFill/>
          <a:ln w="9525">
            <a:noFill/>
          </a:ln>
        </p:spPr>
      </p:pic>
      <p:sp>
        <p:nvSpPr>
          <p:cNvPr id="69635" name="文本框 3"/>
          <p:cNvSpPr txBox="1"/>
          <p:nvPr/>
        </p:nvSpPr>
        <p:spPr>
          <a:xfrm>
            <a:off x="1066936" y="590442"/>
            <a:ext cx="6882130" cy="414020"/>
          </a:xfrm>
          <a:prstGeom prst="rect">
            <a:avLst/>
          </a:prstGeom>
          <a:noFill/>
          <a:ln w="9525">
            <a:noFill/>
          </a:ln>
        </p:spPr>
        <p:txBody>
          <a:bodyPr wrap="none" anchor="t" anchorCtr="0">
            <a:spAutoFit/>
          </a:bodyPr>
          <a:p>
            <a:r>
              <a:rPr lang="zh-CN" altLang="en-US" sz="2100" b="1">
                <a:latin typeface="楷体" panose="02010609060101010101" charset="-122"/>
                <a:ea typeface="楷体" panose="02010609060101010101" charset="-122"/>
              </a:rPr>
              <a:t>二是绕口令的长度及音节搭配是否适合学生的语言水平。</a:t>
            </a:r>
            <a:endParaRPr lang="zh-CN" altLang="en-US" sz="2100" b="1">
              <a:latin typeface="楷体" panose="02010609060101010101" charset="-122"/>
              <a:ea typeface="楷体" panose="02010609060101010101" charset="-122"/>
            </a:endParaRPr>
          </a:p>
        </p:txBody>
      </p:sp>
      <p:sp>
        <p:nvSpPr>
          <p:cNvPr id="30723" name="矩形 30722"/>
          <p:cNvSpPr/>
          <p:nvPr/>
        </p:nvSpPr>
        <p:spPr>
          <a:xfrm>
            <a:off x="1335315" y="1428793"/>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素材</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
        <p:nvSpPr>
          <p:cNvPr id="5" name="矩形 4"/>
          <p:cNvSpPr/>
          <p:nvPr/>
        </p:nvSpPr>
        <p:spPr>
          <a:xfrm>
            <a:off x="1295310" y="3333581"/>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改编后</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P spid="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9939" name="Rectangle 3"/>
          <p:cNvSpPr>
            <a:spLocks noGrp="1" noRot="1"/>
          </p:cNvSpPr>
          <p:nvPr>
            <p:ph type="body" idx="4294967295"/>
          </p:nvPr>
        </p:nvSpPr>
        <p:spPr>
          <a:xfrm>
            <a:off x="762000" y="1123950"/>
            <a:ext cx="7948930" cy="3375025"/>
          </a:xfrm>
        </p:spPr>
        <p:txBody>
          <a:bodyPr wrap="square" anchor="t" anchorCtr="0"/>
          <a:p>
            <a:pPr marL="0" indent="0" eaLnBrk="1" hangingPunct="1">
              <a:lnSpc>
                <a:spcPct val="140000"/>
              </a:lnSpc>
              <a:buNone/>
            </a:pP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这则绕口令的原始素材中出现的两个事物是“鹅”“河”，事物之间的关联对学生来说不太容易理解，特别是“河要渡鹅”这句，学生理解起来相对困难。而改编后的版本将互动的角色改为了小朋友“乐乐”和“鹅”，生动地描写了乐乐见到鹅群时的欢乐情景，画面感强，易于表演，充满童趣。</a:t>
            </a:r>
            <a:endParaRPr lang="zh-CN" altLang="en-US" sz="1800" b="1">
              <a:latin typeface="楷体" panose="02010609060101010101" charset="-122"/>
              <a:ea typeface="楷体" panose="02010609060101010101" charset="-122"/>
            </a:endParaRPr>
          </a:p>
          <a:p>
            <a:pPr marL="0" indent="0" eaLnBrk="1" hangingPunct="1">
              <a:lnSpc>
                <a:spcPct val="14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另外，改编后的绕口令在内容上有较为明显的层次性，可以分为两段，1-3句为一段，4-5句为一段，在教学时可以根据教学对象的水平灵活掌控训练内容，如果学生水平较高，可以练习完整绕口令，如果学生水平有限，则可只练习前三句。</a:t>
            </a:r>
            <a:endParaRPr lang="zh-CN" altLang="en-US" sz="18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939">
                                            <p:txEl>
                                              <p:charRg st="0" end="44"/>
                                            </p:txEl>
                                          </p:spTgt>
                                        </p:tgtEl>
                                        <p:attrNameLst>
                                          <p:attrName>style.visibility</p:attrName>
                                        </p:attrNameLst>
                                      </p:cBhvr>
                                      <p:to>
                                        <p:strVal val="visible"/>
                                      </p:to>
                                    </p:set>
                                    <p:animEffect transition="in" filter="blinds(horizontal)">
                                      <p:cBhvr>
                                        <p:cTn id="7" dur="500"/>
                                        <p:tgtEl>
                                          <p:spTgt spid="39939">
                                            <p:txEl>
                                              <p:charRg st="0" end="4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9939">
                                            <p:txEl>
                                              <p:charRg st="1" end="1"/>
                                            </p:txEl>
                                          </p:spTgt>
                                        </p:tgtEl>
                                        <p:attrNameLst>
                                          <p:attrName>style.visibility</p:attrName>
                                        </p:attrNameLst>
                                      </p:cBhvr>
                                      <p:to>
                                        <p:strVal val="visible"/>
                                      </p:to>
                                    </p:set>
                                    <p:animEffect transition="in" filter="blinds(horizontal)">
                                      <p:cBhvr>
                                        <p:cTn id="12" dur="500"/>
                                        <p:tgtEl>
                                          <p:spTgt spid="39939">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2706" name="Rectangle 2"/>
          <p:cNvSpPr>
            <a:spLocks noGrp="1" noRot="1"/>
          </p:cNvSpPr>
          <p:nvPr>
            <p:ph type="title" idx="4294967295"/>
          </p:nvPr>
        </p:nvSpPr>
        <p:spPr>
          <a:xfrm>
            <a:off x="609600" y="632460"/>
            <a:ext cx="5990590" cy="796290"/>
          </a:xfrm>
        </p:spPr>
        <p:txBody>
          <a:bodyPr wrap="square" anchor="ctr" anchorCtr="0"/>
          <a:p>
            <a:pPr algn="l" eaLnBrk="1" hangingPunct="1"/>
            <a:r>
              <a:rPr lang="zh-CN" altLang="en-US" sz="2700" b="1">
                <a:latin typeface="楷体" panose="02010609060101010101" charset="-122"/>
                <a:ea typeface="楷体" panose="02010609060101010101" charset="-122"/>
              </a:rPr>
              <a:t>思考：以下绕口令重点训练的是什么？</a:t>
            </a:r>
            <a:endParaRPr lang="zh-CN" altLang="en-US" sz="2700" b="1">
              <a:latin typeface="楷体" panose="02010609060101010101" charset="-122"/>
              <a:ea typeface="楷体" panose="02010609060101010101" charset="-122"/>
            </a:endParaRPr>
          </a:p>
        </p:txBody>
      </p:sp>
      <p:sp>
        <p:nvSpPr>
          <p:cNvPr id="41987" name="Rectangle 3"/>
          <p:cNvSpPr>
            <a:spLocks noGrp="1" noRot="1"/>
          </p:cNvSpPr>
          <p:nvPr>
            <p:ph type="body" idx="4294967295"/>
          </p:nvPr>
        </p:nvSpPr>
        <p:spPr>
          <a:xfrm>
            <a:off x="1524095" y="1733820"/>
            <a:ext cx="6116120" cy="3374822"/>
          </a:xfrm>
          <a:ln>
            <a:miter/>
          </a:ln>
        </p:spPr>
        <p:txBody>
          <a:bodyPr wrap="square" anchor="t"/>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pPr>
            <a:r>
              <a:rPr kumimoji="0" lang="en-US" altLang="x-none" sz="2100" b="1" i="0" u="none" strike="noStrike" kern="1200" cap="none" spc="0" normalizeH="0" baseline="0" noProof="1" dirty="0">
                <a:solidFill>
                  <a:schemeClr val="tx1"/>
                </a:solidFill>
                <a:latin typeface="楷体" panose="02010609060101010101" charset="-122"/>
                <a:ea typeface="楷体" panose="02010609060101010101" charset="-122"/>
                <a:cs typeface="+mn-cs"/>
              </a:rPr>
              <a:t>《</a:t>
            </a:r>
            <a:r>
              <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rPr>
              <a:t>盆和瓶</a:t>
            </a:r>
            <a:r>
              <a:rPr kumimoji="0" lang="en-US" altLang="x-none" sz="2100" b="1" i="0" u="none" strike="noStrike" kern="1200" cap="none" spc="0" normalizeH="0" baseline="0" noProof="1" dirty="0">
                <a:solidFill>
                  <a:schemeClr val="tx1"/>
                </a:solidFill>
                <a:latin typeface="楷体" panose="02010609060101010101" charset="-122"/>
                <a:ea typeface="楷体" panose="02010609060101010101" charset="-122"/>
                <a:cs typeface="+mn-cs"/>
              </a:rPr>
              <a:t>》</a:t>
            </a:r>
            <a:endParaRPr kumimoji="0" lang="en-US" altLang="x-none" sz="2100" b="1" i="0" u="none" strike="noStrike" kern="1200" cap="none" spc="0" normalizeH="0" baseline="0" noProof="1" dirty="0">
              <a:solidFill>
                <a:schemeClr val="tx1"/>
              </a:solidFill>
              <a:latin typeface="楷体" panose="02010609060101010101" charset="-122"/>
              <a:ea typeface="楷体" panose="02010609060101010101" charset="-122"/>
              <a:cs typeface="+mn-cs"/>
            </a:endParaRPr>
          </a:p>
          <a:p>
            <a:pPr marL="342900" marR="0" lvl="0" indent="-342900" algn="ctr"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None/>
            </a:pPr>
            <a:endParaRPr kumimoji="0" lang="en-US" altLang="x-none" sz="2100" b="1" i="0" u="none" strike="noStrike" kern="1200" cap="none" spc="0" normalizeH="0" baseline="0" noProof="1" dirty="0">
              <a:solidFill>
                <a:schemeClr val="tx1"/>
              </a:solidFill>
              <a:latin typeface="楷体" panose="02010609060101010101" charset="-122"/>
              <a:ea typeface="楷体" panose="02010609060101010101" charset="-122"/>
              <a:cs typeface="+mn-cs"/>
            </a:endParaRPr>
          </a:p>
          <a:p>
            <a:pPr marL="0" marR="0" lvl="0" indent="0" algn="l" defTabSz="914400" rtl="0" eaLnBrk="1" fontAlgn="base" latinLnBrk="0" hangingPunct="1">
              <a:lnSpc>
                <a:spcPct val="120000"/>
              </a:lnSpc>
              <a:spcBef>
                <a:spcPct val="20000"/>
              </a:spcBef>
              <a:spcAft>
                <a:spcPct val="0"/>
              </a:spcAft>
              <a:buClr>
                <a:schemeClr val="hlink"/>
              </a:buClr>
              <a:buSzTx/>
              <a:buFont typeface="Wingdings" panose="05000000000000000000" pitchFamily="2" charset="2"/>
              <a:buNone/>
            </a:pPr>
            <a:r>
              <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rPr>
              <a:t>        桌上有个盆，盆里有个瓶。</a:t>
            </a:r>
            <a:endPar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endParaRPr>
          </a:p>
          <a:p>
            <a:pPr marL="0" marR="0" lvl="0" indent="0" algn="l" defTabSz="914400" rtl="0" eaLnBrk="1" fontAlgn="base" latinLnBrk="0" hangingPunct="1">
              <a:lnSpc>
                <a:spcPct val="120000"/>
              </a:lnSpc>
              <a:spcBef>
                <a:spcPct val="20000"/>
              </a:spcBef>
              <a:spcAft>
                <a:spcPct val="0"/>
              </a:spcAft>
              <a:buClr>
                <a:schemeClr val="hlink"/>
              </a:buClr>
              <a:buSzTx/>
              <a:buFont typeface="Wingdings" panose="05000000000000000000" pitchFamily="2" charset="2"/>
              <a:buNone/>
            </a:pPr>
            <a:r>
              <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rPr>
              <a:t>        砰，砰，砰。</a:t>
            </a:r>
            <a:endPar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endParaRPr>
          </a:p>
          <a:p>
            <a:pPr marL="0" marR="0" lvl="0" indent="0" algn="l" defTabSz="914400" rtl="0" eaLnBrk="1" fontAlgn="base" latinLnBrk="0" hangingPunct="1">
              <a:lnSpc>
                <a:spcPct val="120000"/>
              </a:lnSpc>
              <a:spcBef>
                <a:spcPct val="20000"/>
              </a:spcBef>
              <a:spcAft>
                <a:spcPct val="0"/>
              </a:spcAft>
              <a:buClr>
                <a:schemeClr val="hlink"/>
              </a:buClr>
              <a:buSzTx/>
              <a:buFont typeface="Wingdings" panose="05000000000000000000" pitchFamily="2" charset="2"/>
              <a:buNone/>
            </a:pPr>
            <a:r>
              <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rPr>
              <a:t>        不知是瓶碰盆，还是盆碰瓶。</a:t>
            </a:r>
            <a:endParaRPr kumimoji="0" lang="zh-CN" altLang="en-US" sz="2100" b="1" i="0" u="none" strike="noStrike" kern="1200" cap="none" spc="0" normalizeH="0" baseline="0" noProof="1" dirty="0">
              <a:solidFill>
                <a:schemeClr val="tx1"/>
              </a:solidFill>
              <a:latin typeface="楷体" panose="02010609060101010101" charset="-122"/>
              <a:ea typeface="楷体" panose="02010609060101010101" charset="-122"/>
              <a:cs typeface="+mn-cs"/>
            </a:endParaRPr>
          </a:p>
        </p:txBody>
      </p:sp>
      <p:sp>
        <p:nvSpPr>
          <p:cNvPr id="30723" name="矩形 30722"/>
          <p:cNvSpPr/>
          <p:nvPr/>
        </p:nvSpPr>
        <p:spPr>
          <a:xfrm>
            <a:off x="838315" y="1543240"/>
            <a:ext cx="1082468" cy="409647"/>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1</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pic>
        <p:nvPicPr>
          <p:cNvPr id="72709" name="图片 1" descr=")I7N8}SII)A6})Q~FY9~_UN"/>
          <p:cNvPicPr>
            <a:picLocks noChangeAspect="1"/>
          </p:cNvPicPr>
          <p:nvPr/>
        </p:nvPicPr>
        <p:blipFill>
          <a:blip r:embed="rId1"/>
          <a:stretch>
            <a:fillRect/>
          </a:stretch>
        </p:blipFill>
        <p:spPr>
          <a:xfrm>
            <a:off x="6324600" y="1733550"/>
            <a:ext cx="1987550" cy="235077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987">
                                            <p:txEl>
                                              <p:charRg st="0" end="6"/>
                                            </p:txEl>
                                          </p:spTgt>
                                        </p:tgtEl>
                                        <p:attrNameLst>
                                          <p:attrName>style.visibility</p:attrName>
                                        </p:attrNameLst>
                                      </p:cBhvr>
                                      <p:to>
                                        <p:strVal val="visible"/>
                                      </p:to>
                                    </p:set>
                                    <p:animEffect transition="in" filter="blinds(horizontal)">
                                      <p:cBhvr>
                                        <p:cTn id="12" dur="500"/>
                                        <p:tgtEl>
                                          <p:spTgt spid="41987">
                                            <p:txEl>
                                              <p:charRg st="0" end="6"/>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41987">
                                            <p:txEl>
                                              <p:charRg st="7" end="28"/>
                                            </p:txEl>
                                          </p:spTgt>
                                        </p:tgtEl>
                                        <p:attrNameLst>
                                          <p:attrName>style.visibility</p:attrName>
                                        </p:attrNameLst>
                                      </p:cBhvr>
                                      <p:to>
                                        <p:strVal val="visible"/>
                                      </p:to>
                                    </p:set>
                                    <p:animEffect transition="in" filter="blinds(horizontal)">
                                      <p:cBhvr>
                                        <p:cTn id="15" dur="500"/>
                                        <p:tgtEl>
                                          <p:spTgt spid="41987">
                                            <p:txEl>
                                              <p:charRg st="7" end="28"/>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1987">
                                            <p:txEl>
                                              <p:charRg st="28" end="43"/>
                                            </p:txEl>
                                          </p:spTgt>
                                        </p:tgtEl>
                                        <p:attrNameLst>
                                          <p:attrName>style.visibility</p:attrName>
                                        </p:attrNameLst>
                                      </p:cBhvr>
                                      <p:to>
                                        <p:strVal val="visible"/>
                                      </p:to>
                                    </p:set>
                                    <p:animEffect transition="in" filter="blinds(horizontal)">
                                      <p:cBhvr>
                                        <p:cTn id="18" dur="500"/>
                                        <p:tgtEl>
                                          <p:spTgt spid="41987">
                                            <p:txEl>
                                              <p:charRg st="28" end="4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1987">
                                            <p:txEl>
                                              <p:charRg st="43" end="65"/>
                                            </p:txEl>
                                          </p:spTgt>
                                        </p:tgtEl>
                                        <p:attrNameLst>
                                          <p:attrName>style.visibility</p:attrName>
                                        </p:attrNameLst>
                                      </p:cBhvr>
                                      <p:to>
                                        <p:strVal val="visible"/>
                                      </p:to>
                                    </p:set>
                                    <p:animEffect transition="in" filter="blinds(horizontal)">
                                      <p:cBhvr>
                                        <p:cTn id="21" dur="500"/>
                                        <p:tgtEl>
                                          <p:spTgt spid="41987">
                                            <p:txEl>
                                              <p:charRg st="43" end="6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3011" name="文本占位符 40962"/>
          <p:cNvSpPr>
            <a:spLocks noGrp="1" noRot="1"/>
          </p:cNvSpPr>
          <p:nvPr>
            <p:ph idx="1"/>
          </p:nvPr>
        </p:nvSpPr>
        <p:spPr>
          <a:xfrm>
            <a:off x="762000" y="1197610"/>
            <a:ext cx="7778750" cy="3946525"/>
          </a:xfrm>
        </p:spPr>
        <p:txBody>
          <a:bodyPr anchor="t" anchorCtr="0"/>
          <a:p>
            <a:pPr marL="0" indent="0">
              <a:lnSpc>
                <a:spcPct val="13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这则绕口令主要用于练习韵母</a:t>
            </a:r>
            <a:r>
              <a:rPr lang="en-US" altLang="zh-CN" sz="2100" b="1">
                <a:latin typeface="楷体" panose="02010609060101010101" charset="-122"/>
                <a:ea typeface="楷体" panose="02010609060101010101" charset="-122"/>
              </a:rPr>
              <a:t>en-enɡ</a:t>
            </a:r>
            <a:r>
              <a:rPr lang="zh-CN" altLang="en-US" sz="2100" b="1">
                <a:latin typeface="楷体" panose="02010609060101010101" charset="-122"/>
                <a:ea typeface="楷体" panose="02010609060101010101" charset="-122"/>
              </a:rPr>
              <a:t>、</a:t>
            </a:r>
            <a:r>
              <a:rPr lang="en-US" altLang="zh-CN" sz="2100" b="1">
                <a:latin typeface="楷体" panose="02010609060101010101" charset="-122"/>
                <a:ea typeface="楷体" panose="02010609060101010101" charset="-122"/>
              </a:rPr>
              <a:t>inɡ</a:t>
            </a:r>
            <a:r>
              <a:rPr lang="zh-CN" altLang="en-US" sz="2100" b="1">
                <a:latin typeface="楷体" panose="02010609060101010101" charset="-122"/>
                <a:ea typeface="楷体" panose="02010609060101010101" charset="-122"/>
              </a:rPr>
              <a:t>，其中含韵母</a:t>
            </a:r>
            <a:r>
              <a:rPr lang="en-US" altLang="zh-CN" sz="2100" b="1">
                <a:latin typeface="楷体" panose="02010609060101010101" charset="-122"/>
                <a:ea typeface="楷体" panose="02010609060101010101" charset="-122"/>
              </a:rPr>
              <a:t>en</a:t>
            </a:r>
            <a:r>
              <a:rPr lang="zh-CN" altLang="en-US" sz="2100" b="1">
                <a:latin typeface="楷体" panose="02010609060101010101" charset="-122"/>
                <a:ea typeface="楷体" panose="02010609060101010101" charset="-122"/>
              </a:rPr>
              <a:t>的音节是“盆”，共出现</a:t>
            </a:r>
            <a:r>
              <a:rPr lang="en-US" altLang="zh-CN" sz="2100" b="1">
                <a:latin typeface="楷体" panose="02010609060101010101" charset="-122"/>
                <a:ea typeface="楷体" panose="02010609060101010101" charset="-122"/>
              </a:rPr>
              <a:t>4</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17%</a:t>
            </a:r>
            <a:r>
              <a:rPr lang="zh-CN" altLang="en-US" sz="2100" b="1">
                <a:latin typeface="楷体" panose="02010609060101010101" charset="-122"/>
                <a:ea typeface="楷体" panose="02010609060101010101" charset="-122"/>
              </a:rPr>
              <a:t>；含韵母</a:t>
            </a:r>
            <a:r>
              <a:rPr lang="en-US" altLang="zh-CN" sz="2100" b="1">
                <a:latin typeface="楷体" panose="02010609060101010101" charset="-122"/>
                <a:ea typeface="楷体" panose="02010609060101010101" charset="-122"/>
              </a:rPr>
              <a:t>enɡ</a:t>
            </a:r>
            <a:r>
              <a:rPr lang="zh-CN" altLang="en-US" sz="2100" b="1">
                <a:latin typeface="楷体" panose="02010609060101010101" charset="-122"/>
                <a:ea typeface="楷体" panose="02010609060101010101" charset="-122"/>
              </a:rPr>
              <a:t>的音节是“砰、碰”，共出现</a:t>
            </a:r>
            <a:r>
              <a:rPr lang="en-US" altLang="zh-CN" sz="2100" b="1">
                <a:latin typeface="楷体" panose="02010609060101010101" charset="-122"/>
                <a:ea typeface="楷体" panose="02010609060101010101" charset="-122"/>
              </a:rPr>
              <a:t>5</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21%</a:t>
            </a:r>
            <a:r>
              <a:rPr lang="zh-CN" altLang="en-US" sz="2100" b="1">
                <a:latin typeface="楷体" panose="02010609060101010101" charset="-122"/>
                <a:ea typeface="楷体" panose="02010609060101010101" charset="-122"/>
              </a:rPr>
              <a:t>；含韵母</a:t>
            </a:r>
            <a:r>
              <a:rPr lang="en-US" altLang="zh-CN" sz="2100" b="1">
                <a:latin typeface="楷体" panose="02010609060101010101" charset="-122"/>
                <a:ea typeface="楷体" panose="02010609060101010101" charset="-122"/>
              </a:rPr>
              <a:t>inɡ</a:t>
            </a:r>
            <a:r>
              <a:rPr lang="zh-CN" altLang="en-US" sz="2100" b="1">
                <a:latin typeface="楷体" panose="02010609060101010101" charset="-122"/>
                <a:ea typeface="楷体" panose="02010609060101010101" charset="-122"/>
              </a:rPr>
              <a:t>的音节是“瓶”，共出现</a:t>
            </a:r>
            <a:r>
              <a:rPr lang="en-US" altLang="zh-CN" sz="2100" b="1">
                <a:latin typeface="楷体" panose="02010609060101010101" charset="-122"/>
                <a:ea typeface="楷体" panose="02010609060101010101" charset="-122"/>
              </a:rPr>
              <a:t>3</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13%</a:t>
            </a:r>
            <a:r>
              <a:rPr lang="zh-CN" altLang="en-US" sz="2100" b="1">
                <a:latin typeface="楷体" panose="02010609060101010101" charset="-122"/>
                <a:ea typeface="楷体" panose="02010609060101010101" charset="-122"/>
              </a:rPr>
              <a:t>。</a:t>
            </a:r>
            <a:endParaRPr lang="zh-CN" altLang="en-US" sz="2100" b="1">
              <a:latin typeface="楷体" panose="02010609060101010101" charset="-122"/>
              <a:ea typeface="楷体" panose="02010609060101010101" charset="-122"/>
            </a:endParaRPr>
          </a:p>
          <a:p>
            <a:pPr marL="0" indent="0">
              <a:lnSpc>
                <a:spcPct val="130000"/>
              </a:lnSpc>
              <a:buNone/>
            </a:pPr>
            <a:r>
              <a:rPr lang="zh-CN" altLang="en-US" sz="2100" b="1">
                <a:latin typeface="楷体" panose="02010609060101010101" charset="-122"/>
                <a:ea typeface="楷体" panose="02010609060101010101" charset="-122"/>
              </a:rPr>
              <a:t>    这则绕口令各句字数不一，朗读时注意节奏的变化，建议处理为：桌上</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有个盆，</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盆里</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有个瓶。</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砰，</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砰，</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砰。</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不知是</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瓶碰盆，</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还是</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盆碰瓶。</a:t>
            </a:r>
            <a:endParaRPr lang="zh-CN" altLang="en-US" sz="2100" b="1">
              <a:latin typeface="楷体" panose="02010609060101010101" charset="-122"/>
              <a:ea typeface="楷体" panose="02010609060101010101" charset="-122"/>
            </a:endParaRPr>
          </a:p>
        </p:txBody>
      </p:sp>
      <p:sp>
        <p:nvSpPr>
          <p:cNvPr id="30723" name="矩形 30722"/>
          <p:cNvSpPr/>
          <p:nvPr/>
        </p:nvSpPr>
        <p:spPr>
          <a:xfrm>
            <a:off x="3810065" y="743615"/>
            <a:ext cx="982438" cy="40369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分析</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011">
                                            <p:txEl>
                                              <p:charRg st="0" end="110"/>
                                            </p:txEl>
                                          </p:spTgt>
                                        </p:tgtEl>
                                        <p:attrNameLst>
                                          <p:attrName>style.visibility</p:attrName>
                                        </p:attrNameLst>
                                      </p:cBhvr>
                                      <p:to>
                                        <p:strVal val="visible"/>
                                      </p:to>
                                    </p:set>
                                    <p:animEffect transition="in" filter="blinds(horizontal)">
                                      <p:cBhvr>
                                        <p:cTn id="12" dur="500"/>
                                        <p:tgtEl>
                                          <p:spTgt spid="43011">
                                            <p:txEl>
                                              <p:charRg st="0" end="1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011">
                                            <p:txEl>
                                              <p:charRg st="110" end="188"/>
                                            </p:txEl>
                                          </p:spTgt>
                                        </p:tgtEl>
                                        <p:attrNameLst>
                                          <p:attrName>style.visibility</p:attrName>
                                        </p:attrNameLst>
                                      </p:cBhvr>
                                      <p:to>
                                        <p:strVal val="visible"/>
                                      </p:to>
                                    </p:set>
                                    <p:animEffect transition="in" filter="blinds(horizontal)">
                                      <p:cBhvr>
                                        <p:cTn id="17" dur="500"/>
                                        <p:tgtEl>
                                          <p:spTgt spid="43011">
                                            <p:txEl>
                                              <p:charRg st="110" end="18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8130" name="Rectangle 3"/>
          <p:cNvSpPr>
            <a:spLocks noGrp="1" noRot="1"/>
          </p:cNvSpPr>
          <p:nvPr>
            <p:ph type="body" idx="4294967295"/>
          </p:nvPr>
        </p:nvSpPr>
        <p:spPr>
          <a:xfrm>
            <a:off x="2057595" y="744300"/>
            <a:ext cx="4915760" cy="3374822"/>
          </a:xfrm>
        </p:spPr>
        <p:txBody>
          <a:bodyPr wrap="square" anchor="t" anchorCtr="0"/>
          <a:p>
            <a:pPr algn="ctr" eaLnBrk="1" hangingPunct="1">
              <a:lnSpc>
                <a:spcPct val="140000"/>
              </a:lnSpc>
              <a:buNone/>
            </a:pPr>
            <a:r>
              <a:rPr lang="zh-CN" altLang="en-US" sz="2100" b="1" dirty="0">
                <a:latin typeface="楷体" panose="02010609060101010101" charset="-122"/>
                <a:ea typeface="楷体" panose="02010609060101010101" charset="-122"/>
              </a:rPr>
              <a:t>虎和兔 </a:t>
            </a:r>
            <a:endParaRPr lang="zh-CN" altLang="en-US" sz="2100" b="1" dirty="0">
              <a:latin typeface="楷体" panose="02010609060101010101" charset="-122"/>
              <a:ea typeface="楷体" panose="02010609060101010101" charset="-122"/>
            </a:endParaRPr>
          </a:p>
          <a:p>
            <a:pPr algn="ctr" eaLnBrk="1" hangingPunct="1">
              <a:lnSpc>
                <a:spcPct val="140000"/>
              </a:lnSpc>
              <a:buNone/>
            </a:pP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坡上有只大老虎，坡下有只小灰兔。</a:t>
            </a: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坡上老虎饿肚肚，想吃坡下小灰兔。</a:t>
            </a: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虎追兔，兔躲虎。</a:t>
            </a:r>
            <a:endParaRPr lang="en-US" altLang="zh-CN"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老虎满坡找灰兔，刺儿扎痛虎屁股。</a:t>
            </a: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气坏了老虎，乐坏了灰兔。</a:t>
            </a:r>
            <a:endParaRPr lang="zh-CN" altLang="en-US" sz="2100" b="1" dirty="0">
              <a:latin typeface="楷体" panose="02010609060101010101" charset="-122"/>
              <a:ea typeface="楷体" panose="02010609060101010101" charset="-122"/>
            </a:endParaRPr>
          </a:p>
        </p:txBody>
      </p:sp>
      <p:sp>
        <p:nvSpPr>
          <p:cNvPr id="30723" name="矩形 30722"/>
          <p:cNvSpPr/>
          <p:nvPr/>
        </p:nvSpPr>
        <p:spPr>
          <a:xfrm>
            <a:off x="533485" y="819190"/>
            <a:ext cx="1081277" cy="409647"/>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2</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pic>
        <p:nvPicPr>
          <p:cNvPr id="74756" name="图片 1" descr="B)MYO7CNGVEB8%[H76UZY79"/>
          <p:cNvPicPr>
            <a:picLocks noChangeAspect="1"/>
          </p:cNvPicPr>
          <p:nvPr/>
        </p:nvPicPr>
        <p:blipFill>
          <a:blip r:embed="rId1"/>
          <a:stretch>
            <a:fillRect/>
          </a:stretch>
        </p:blipFill>
        <p:spPr>
          <a:xfrm>
            <a:off x="6705850" y="895360"/>
            <a:ext cx="1935104" cy="1189643"/>
          </a:xfrm>
          <a:prstGeom prst="rect">
            <a:avLst/>
          </a:prstGeom>
          <a:noFill/>
          <a:ln w="9525">
            <a:noFill/>
          </a:ln>
        </p:spPr>
      </p:pic>
      <p:pic>
        <p:nvPicPr>
          <p:cNvPr id="74757" name="图片 2" descr="UV}44V6%NR$}`U)URA3_6KH"/>
          <p:cNvPicPr>
            <a:picLocks noChangeAspect="1"/>
          </p:cNvPicPr>
          <p:nvPr/>
        </p:nvPicPr>
        <p:blipFill>
          <a:blip r:embed="rId2"/>
          <a:stretch>
            <a:fillRect/>
          </a:stretch>
        </p:blipFill>
        <p:spPr>
          <a:xfrm>
            <a:off x="7009490" y="2571455"/>
            <a:ext cx="1159872" cy="154808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130">
                                            <p:txEl>
                                              <p:charRg st="0" end="5"/>
                                            </p:txEl>
                                          </p:spTgt>
                                        </p:tgtEl>
                                        <p:attrNameLst>
                                          <p:attrName>style.visibility</p:attrName>
                                        </p:attrNameLst>
                                      </p:cBhvr>
                                      <p:to>
                                        <p:strVal val="visible"/>
                                      </p:to>
                                    </p:set>
                                    <p:animEffect transition="in" filter="blinds(horizontal)">
                                      <p:cBhvr>
                                        <p:cTn id="12" dur="500"/>
                                        <p:tgtEl>
                                          <p:spTgt spid="48130">
                                            <p:txEl>
                                              <p:charRg st="0"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8130">
                                            <p:txEl>
                                              <p:charRg st="6" end="23"/>
                                            </p:txEl>
                                          </p:spTgt>
                                        </p:tgtEl>
                                        <p:attrNameLst>
                                          <p:attrName>style.visibility</p:attrName>
                                        </p:attrNameLst>
                                      </p:cBhvr>
                                      <p:to>
                                        <p:strVal val="visible"/>
                                      </p:to>
                                    </p:set>
                                    <p:animEffect transition="in" filter="blinds(horizontal)">
                                      <p:cBhvr>
                                        <p:cTn id="17" dur="500"/>
                                        <p:tgtEl>
                                          <p:spTgt spid="48130">
                                            <p:txEl>
                                              <p:charRg st="6" end="2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8130">
                                            <p:txEl>
                                              <p:charRg st="23" end="40"/>
                                            </p:txEl>
                                          </p:spTgt>
                                        </p:tgtEl>
                                        <p:attrNameLst>
                                          <p:attrName>style.visibility</p:attrName>
                                        </p:attrNameLst>
                                      </p:cBhvr>
                                      <p:to>
                                        <p:strVal val="visible"/>
                                      </p:to>
                                    </p:set>
                                    <p:animEffect transition="in" filter="blinds(horizontal)">
                                      <p:cBhvr>
                                        <p:cTn id="22" dur="500"/>
                                        <p:tgtEl>
                                          <p:spTgt spid="48130">
                                            <p:txEl>
                                              <p:charRg st="23" end="4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8130">
                                            <p:txEl>
                                              <p:charRg st="40" end="49"/>
                                            </p:txEl>
                                          </p:spTgt>
                                        </p:tgtEl>
                                        <p:attrNameLst>
                                          <p:attrName>style.visibility</p:attrName>
                                        </p:attrNameLst>
                                      </p:cBhvr>
                                      <p:to>
                                        <p:strVal val="visible"/>
                                      </p:to>
                                    </p:set>
                                    <p:animEffect transition="in" filter="blinds(horizontal)">
                                      <p:cBhvr>
                                        <p:cTn id="27" dur="500"/>
                                        <p:tgtEl>
                                          <p:spTgt spid="48130">
                                            <p:txEl>
                                              <p:charRg st="40" end="4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8130">
                                            <p:txEl>
                                              <p:charRg st="49" end="66"/>
                                            </p:txEl>
                                          </p:spTgt>
                                        </p:tgtEl>
                                        <p:attrNameLst>
                                          <p:attrName>style.visibility</p:attrName>
                                        </p:attrNameLst>
                                      </p:cBhvr>
                                      <p:to>
                                        <p:strVal val="visible"/>
                                      </p:to>
                                    </p:set>
                                    <p:animEffect transition="in" filter="blinds(horizontal)">
                                      <p:cBhvr>
                                        <p:cTn id="32" dur="500"/>
                                        <p:tgtEl>
                                          <p:spTgt spid="48130">
                                            <p:txEl>
                                              <p:charRg st="49" end="6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8130">
                                            <p:txEl>
                                              <p:charRg st="66" end="79"/>
                                            </p:txEl>
                                          </p:spTgt>
                                        </p:tgtEl>
                                        <p:attrNameLst>
                                          <p:attrName>style.visibility</p:attrName>
                                        </p:attrNameLst>
                                      </p:cBhvr>
                                      <p:to>
                                        <p:strVal val="visible"/>
                                      </p:to>
                                    </p:set>
                                    <p:animEffect transition="in" filter="blinds(horizontal)">
                                      <p:cBhvr>
                                        <p:cTn id="37" dur="500"/>
                                        <p:tgtEl>
                                          <p:spTgt spid="48130">
                                            <p:txEl>
                                              <p:charRg st="66" end="7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P spid="4813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5059" name="文本占位符 43010"/>
          <p:cNvSpPr>
            <a:spLocks noGrp="1" noRot="1"/>
          </p:cNvSpPr>
          <p:nvPr>
            <p:ph idx="1"/>
          </p:nvPr>
        </p:nvSpPr>
        <p:spPr>
          <a:xfrm>
            <a:off x="1020445" y="895350"/>
            <a:ext cx="7103745" cy="3889375"/>
          </a:xfrm>
        </p:spPr>
        <p:txBody>
          <a:bodyPr anchor="t" anchorCtr="0"/>
          <a:p>
            <a:pPr marL="0" indent="0">
              <a:lnSpc>
                <a:spcPct val="14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这则绕口令主要用于练习声母</a:t>
            </a:r>
            <a:r>
              <a:rPr lang="en-US" altLang="zh-CN" sz="2100" b="1">
                <a:latin typeface="楷体" panose="02010609060101010101" charset="-122"/>
                <a:ea typeface="楷体" panose="02010609060101010101" charset="-122"/>
              </a:rPr>
              <a:t>d-t</a:t>
            </a:r>
            <a:r>
              <a:rPr lang="zh-CN" altLang="en-US" sz="2100" b="1">
                <a:latin typeface="楷体" panose="02010609060101010101" charset="-122"/>
                <a:ea typeface="楷体" panose="02010609060101010101" charset="-122"/>
              </a:rPr>
              <a:t>、</a:t>
            </a:r>
            <a:r>
              <a:rPr lang="en-US" altLang="zh-CN" sz="2100" b="1">
                <a:latin typeface="楷体" panose="02010609060101010101" charset="-122"/>
                <a:ea typeface="楷体" panose="02010609060101010101" charset="-122"/>
              </a:rPr>
              <a:t>ɡ-h</a:t>
            </a:r>
            <a:r>
              <a:rPr lang="zh-CN" altLang="en-US" sz="2100" b="1">
                <a:latin typeface="楷体" panose="02010609060101010101" charset="-122"/>
                <a:ea typeface="楷体" panose="02010609060101010101" charset="-122"/>
              </a:rPr>
              <a:t>，其中含声母</a:t>
            </a:r>
            <a:r>
              <a:rPr lang="en-US" altLang="zh-CN" sz="2100" b="1">
                <a:latin typeface="楷体" panose="02010609060101010101" charset="-122"/>
                <a:ea typeface="楷体" panose="02010609060101010101" charset="-122"/>
              </a:rPr>
              <a:t>d</a:t>
            </a:r>
            <a:r>
              <a:rPr lang="zh-CN" altLang="en-US" sz="2100" b="1">
                <a:latin typeface="楷体" panose="02010609060101010101" charset="-122"/>
                <a:ea typeface="楷体" panose="02010609060101010101" charset="-122"/>
              </a:rPr>
              <a:t>的音节是“躲、肚”，共出现</a:t>
            </a:r>
            <a:r>
              <a:rPr lang="en-US" altLang="zh-CN" sz="2100" b="1">
                <a:latin typeface="楷体" panose="02010609060101010101" charset="-122"/>
                <a:ea typeface="楷体" panose="02010609060101010101" charset="-122"/>
              </a:rPr>
              <a:t>3</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5%</a:t>
            </a:r>
            <a:r>
              <a:rPr lang="zh-CN" altLang="en-US" sz="2100" b="1">
                <a:latin typeface="楷体" panose="02010609060101010101" charset="-122"/>
                <a:ea typeface="楷体" panose="02010609060101010101" charset="-122"/>
              </a:rPr>
              <a:t>；含声母</a:t>
            </a:r>
            <a:r>
              <a:rPr lang="en-US" altLang="zh-CN" sz="2100" b="1">
                <a:latin typeface="楷体" panose="02010609060101010101" charset="-122"/>
                <a:ea typeface="楷体" panose="02010609060101010101" charset="-122"/>
              </a:rPr>
              <a:t>t</a:t>
            </a:r>
            <a:r>
              <a:rPr lang="zh-CN" altLang="en-US" sz="2100" b="1">
                <a:latin typeface="楷体" panose="02010609060101010101" charset="-122"/>
                <a:ea typeface="楷体" panose="02010609060101010101" charset="-122"/>
              </a:rPr>
              <a:t>的音节是“兔、痛”，共出现</a:t>
            </a:r>
            <a:r>
              <a:rPr lang="en-US" altLang="zh-CN" sz="2100" b="1">
                <a:latin typeface="楷体" panose="02010609060101010101" charset="-122"/>
                <a:ea typeface="楷体" panose="02010609060101010101" charset="-122"/>
              </a:rPr>
              <a:t>7</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12%</a:t>
            </a:r>
            <a:r>
              <a:rPr lang="zh-CN" altLang="en-US" sz="2100" b="1">
                <a:latin typeface="楷体" panose="02010609060101010101" charset="-122"/>
                <a:ea typeface="楷体" panose="02010609060101010101" charset="-122"/>
              </a:rPr>
              <a:t>。含声母</a:t>
            </a:r>
            <a:r>
              <a:rPr lang="en-US" altLang="zh-CN" sz="2100" b="1">
                <a:latin typeface="楷体" panose="02010609060101010101" charset="-122"/>
                <a:ea typeface="楷体" panose="02010609060101010101" charset="-122"/>
              </a:rPr>
              <a:t>ɡ</a:t>
            </a:r>
            <a:r>
              <a:rPr lang="zh-CN" altLang="en-US" sz="2100" b="1">
                <a:latin typeface="楷体" panose="02010609060101010101" charset="-122"/>
                <a:ea typeface="楷体" panose="02010609060101010101" charset="-122"/>
              </a:rPr>
              <a:t>的音节是“股”，共出现</a:t>
            </a:r>
            <a:r>
              <a:rPr lang="en-US" altLang="zh-CN" sz="2100" b="1">
                <a:latin typeface="楷体" panose="02010609060101010101" charset="-122"/>
                <a:ea typeface="楷体" panose="02010609060101010101" charset="-122"/>
              </a:rPr>
              <a:t>1</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2%</a:t>
            </a:r>
            <a:r>
              <a:rPr lang="zh-CN" altLang="en-US" sz="2100" b="1">
                <a:latin typeface="楷体" panose="02010609060101010101" charset="-122"/>
                <a:ea typeface="楷体" panose="02010609060101010101" charset="-122"/>
              </a:rPr>
              <a:t>；含声母</a:t>
            </a:r>
            <a:r>
              <a:rPr lang="en-US" altLang="zh-CN" sz="2100" b="1">
                <a:latin typeface="楷体" panose="02010609060101010101" charset="-122"/>
                <a:ea typeface="楷体" panose="02010609060101010101" charset="-122"/>
              </a:rPr>
              <a:t>h</a:t>
            </a:r>
            <a:r>
              <a:rPr lang="zh-CN" altLang="en-US" sz="2100" b="1">
                <a:latin typeface="楷体" panose="02010609060101010101" charset="-122"/>
                <a:ea typeface="楷体" panose="02010609060101010101" charset="-122"/>
              </a:rPr>
              <a:t>的音节是“虎、灰、坏”，共出现</a:t>
            </a:r>
            <a:r>
              <a:rPr lang="en-US" altLang="zh-CN" sz="2100" b="1">
                <a:latin typeface="楷体" panose="02010609060101010101" charset="-122"/>
                <a:ea typeface="楷体" panose="02010609060101010101" charset="-122"/>
              </a:rPr>
              <a:t>12</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21%</a:t>
            </a:r>
            <a:r>
              <a:rPr lang="zh-CN" altLang="en-US" sz="2100" b="1">
                <a:latin typeface="楷体" panose="02010609060101010101" charset="-122"/>
                <a:ea typeface="楷体" panose="02010609060101010101" charset="-122"/>
              </a:rPr>
              <a:t>。</a:t>
            </a:r>
            <a:endParaRPr lang="zh-CN" altLang="en-US" sz="2100" b="1">
              <a:latin typeface="楷体" panose="02010609060101010101" charset="-122"/>
              <a:ea typeface="楷体" panose="02010609060101010101" charset="-122"/>
            </a:endParaRPr>
          </a:p>
          <a:p>
            <a:pPr marL="0" indent="0">
              <a:lnSpc>
                <a:spcPct val="140000"/>
              </a:lnSpc>
              <a:buNone/>
            </a:pPr>
            <a:r>
              <a:rPr lang="zh-CN" altLang="en-US" sz="2100" b="1">
                <a:latin typeface="楷体" panose="02010609060101010101" charset="-122"/>
                <a:ea typeface="楷体" panose="02010609060101010101" charset="-122"/>
              </a:rPr>
              <a:t>    这则绕口令描绘了一幅饥肠辘辘的老虎满坡追灰兔却追不着的诙谐画面，朗读时注意生动活泼，读出老虎无可奈何、小兔可爱灵活的感觉。</a:t>
            </a:r>
            <a:endParaRPr lang="zh-CN" altLang="en-US" sz="2100" b="1">
              <a:latin typeface="楷体" panose="02010609060101010101" charset="-122"/>
              <a:ea typeface="楷体" panose="02010609060101010101" charset="-122"/>
            </a:endParaRPr>
          </a:p>
        </p:txBody>
      </p:sp>
      <p:sp>
        <p:nvSpPr>
          <p:cNvPr id="30723" name="矩形 30722"/>
          <p:cNvSpPr/>
          <p:nvPr/>
        </p:nvSpPr>
        <p:spPr>
          <a:xfrm>
            <a:off x="457265" y="819180"/>
            <a:ext cx="982438" cy="40369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分析</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5059">
                                            <p:txEl>
                                              <p:charRg st="0" end="131"/>
                                            </p:txEl>
                                          </p:spTgt>
                                        </p:tgtEl>
                                        <p:attrNameLst>
                                          <p:attrName>style.visibility</p:attrName>
                                        </p:attrNameLst>
                                      </p:cBhvr>
                                      <p:to>
                                        <p:strVal val="visible"/>
                                      </p:to>
                                    </p:set>
                                    <p:animEffect transition="in" filter="blinds(horizontal)">
                                      <p:cBhvr>
                                        <p:cTn id="12" dur="500"/>
                                        <p:tgtEl>
                                          <p:spTgt spid="45059">
                                            <p:txEl>
                                              <p:charRg st="0" end="13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5059">
                                            <p:txEl>
                                              <p:charRg st="131" end="197"/>
                                            </p:txEl>
                                          </p:spTgt>
                                        </p:tgtEl>
                                        <p:attrNameLst>
                                          <p:attrName>style.visibility</p:attrName>
                                        </p:attrNameLst>
                                      </p:cBhvr>
                                      <p:to>
                                        <p:strVal val="visible"/>
                                      </p:to>
                                    </p:set>
                                    <p:animEffect transition="in" filter="blinds(horizontal)">
                                      <p:cBhvr>
                                        <p:cTn id="17" dur="500"/>
                                        <p:tgtEl>
                                          <p:spTgt spid="45059">
                                            <p:txEl>
                                              <p:charRg st="131" end="19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2226" name="Rectangle 3"/>
          <p:cNvSpPr>
            <a:spLocks noGrp="1" noRot="1"/>
          </p:cNvSpPr>
          <p:nvPr>
            <p:ph type="body" idx="4294967295"/>
          </p:nvPr>
        </p:nvSpPr>
        <p:spPr>
          <a:xfrm>
            <a:off x="1656840" y="800240"/>
            <a:ext cx="6116120" cy="3089022"/>
          </a:xfrm>
        </p:spPr>
        <p:txBody>
          <a:bodyPr wrap="square" anchor="t" anchorCtr="0"/>
          <a:p>
            <a:pPr algn="ctr" eaLnBrk="1" hangingPunct="1">
              <a:lnSpc>
                <a:spcPct val="150000"/>
              </a:lnSpc>
              <a:buNone/>
            </a:pPr>
            <a:r>
              <a:rPr lang="zh-CN" altLang="en-US" sz="2100" b="1" dirty="0">
                <a:latin typeface="楷体" panose="02010609060101010101" charset="-122"/>
                <a:ea typeface="楷体" panose="02010609060101010101" charset="-122"/>
              </a:rPr>
              <a:t>接水</a:t>
            </a:r>
            <a:endParaRPr lang="zh-CN" altLang="en-US" sz="2100" b="1" dirty="0">
              <a:latin typeface="楷体" panose="02010609060101010101" charset="-122"/>
              <a:ea typeface="楷体" panose="02010609060101010101" charset="-122"/>
            </a:endParaRPr>
          </a:p>
          <a:p>
            <a:pPr eaLnBrk="1" hangingPunct="1">
              <a:lnSpc>
                <a:spcPct val="150000"/>
              </a:lnSpc>
              <a:buNone/>
            </a:pPr>
            <a:r>
              <a:rPr lang="zh-CN" altLang="en-US" sz="2100" b="1" dirty="0">
                <a:latin typeface="楷体" panose="02010609060101010101" charset="-122"/>
                <a:ea typeface="楷体" panose="02010609060101010101" charset="-122"/>
              </a:rPr>
              <a:t>威威、伟伟和卫卫，</a:t>
            </a:r>
            <a:endParaRPr lang="en-US" altLang="zh-CN" sz="2100" b="1" dirty="0">
              <a:latin typeface="楷体" panose="02010609060101010101" charset="-122"/>
              <a:ea typeface="楷体" panose="02010609060101010101" charset="-122"/>
            </a:endParaRPr>
          </a:p>
          <a:p>
            <a:pPr eaLnBrk="1" hangingPunct="1">
              <a:lnSpc>
                <a:spcPct val="150000"/>
              </a:lnSpc>
              <a:buNone/>
            </a:pPr>
            <a:r>
              <a:rPr lang="zh-CN" altLang="en-US" sz="2100" b="1" dirty="0">
                <a:latin typeface="楷体" panose="02010609060101010101" charset="-122"/>
                <a:ea typeface="楷体" panose="02010609060101010101" charset="-122"/>
              </a:rPr>
              <a:t>拿着水杯去接水。</a:t>
            </a:r>
            <a:endParaRPr lang="zh-CN" altLang="en-US" sz="2100" b="1" dirty="0">
              <a:latin typeface="楷体" panose="02010609060101010101" charset="-122"/>
              <a:ea typeface="楷体" panose="02010609060101010101" charset="-122"/>
            </a:endParaRPr>
          </a:p>
          <a:p>
            <a:pPr eaLnBrk="1" hangingPunct="1">
              <a:lnSpc>
                <a:spcPct val="150000"/>
              </a:lnSpc>
              <a:buNone/>
            </a:pPr>
            <a:r>
              <a:rPr lang="zh-CN" altLang="en-US" sz="2100" b="1" dirty="0">
                <a:latin typeface="楷体" panose="02010609060101010101" charset="-122"/>
                <a:ea typeface="楷体" panose="02010609060101010101" charset="-122"/>
              </a:rPr>
              <a:t>威威让伟伟，伟伟让卫卫，</a:t>
            </a:r>
            <a:endParaRPr lang="en-US" altLang="zh-CN" sz="2100" b="1" dirty="0">
              <a:latin typeface="楷体" panose="02010609060101010101" charset="-122"/>
              <a:ea typeface="楷体" panose="02010609060101010101" charset="-122"/>
            </a:endParaRPr>
          </a:p>
          <a:p>
            <a:pPr eaLnBrk="1" hangingPunct="1">
              <a:lnSpc>
                <a:spcPct val="150000"/>
              </a:lnSpc>
              <a:buNone/>
            </a:pPr>
            <a:r>
              <a:rPr lang="zh-CN" altLang="en-US" sz="2100" b="1" dirty="0">
                <a:latin typeface="楷体" panose="02010609060101010101" charset="-122"/>
                <a:ea typeface="楷体" panose="02010609060101010101" charset="-122"/>
              </a:rPr>
              <a:t>卫卫让威威，没人先接水。</a:t>
            </a:r>
            <a:endParaRPr lang="zh-CN" altLang="en-US" sz="2100" b="1" dirty="0">
              <a:latin typeface="楷体" panose="02010609060101010101" charset="-122"/>
              <a:ea typeface="楷体" panose="02010609060101010101" charset="-122"/>
            </a:endParaRPr>
          </a:p>
          <a:p>
            <a:pPr eaLnBrk="1" hangingPunct="1">
              <a:lnSpc>
                <a:spcPct val="150000"/>
              </a:lnSpc>
              <a:buNone/>
            </a:pPr>
            <a:r>
              <a:rPr lang="zh-CN" altLang="en-US" sz="2100" b="1" dirty="0">
                <a:latin typeface="楷体" panose="02010609060101010101" charset="-122"/>
                <a:ea typeface="楷体" panose="02010609060101010101" charset="-122"/>
              </a:rPr>
              <a:t>一二三，排好队，一个一个来接水。</a:t>
            </a:r>
            <a:endParaRPr lang="zh-CN" altLang="en-US" sz="2100" b="1" dirty="0">
              <a:latin typeface="楷体" panose="02010609060101010101" charset="-122"/>
              <a:ea typeface="楷体" panose="02010609060101010101" charset="-122"/>
            </a:endParaRPr>
          </a:p>
        </p:txBody>
      </p:sp>
      <p:sp>
        <p:nvSpPr>
          <p:cNvPr id="30723" name="矩形 30722"/>
          <p:cNvSpPr/>
          <p:nvPr/>
        </p:nvSpPr>
        <p:spPr>
          <a:xfrm>
            <a:off x="381085" y="800140"/>
            <a:ext cx="1081277" cy="409647"/>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3</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pic>
        <p:nvPicPr>
          <p:cNvPr id="105" name="图片 104"/>
          <p:cNvPicPr/>
          <p:nvPr/>
        </p:nvPicPr>
        <p:blipFill>
          <a:blip r:embed="rId1"/>
          <a:stretch>
            <a:fillRect/>
          </a:stretch>
        </p:blipFill>
        <p:spPr>
          <a:xfrm>
            <a:off x="5486400" y="742950"/>
            <a:ext cx="3328035" cy="259016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226">
                                            <p:txEl>
                                              <p:charRg st="0" end="3"/>
                                            </p:txEl>
                                          </p:spTgt>
                                        </p:tgtEl>
                                        <p:attrNameLst>
                                          <p:attrName>style.visibility</p:attrName>
                                        </p:attrNameLst>
                                      </p:cBhvr>
                                      <p:to>
                                        <p:strVal val="visible"/>
                                      </p:to>
                                    </p:set>
                                    <p:animEffect transition="in" filter="blinds(horizontal)">
                                      <p:cBhvr>
                                        <p:cTn id="12" dur="500"/>
                                        <p:tgtEl>
                                          <p:spTgt spid="52226">
                                            <p:txEl>
                                              <p:charRg st="0" end="3"/>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2226">
                                            <p:txEl>
                                              <p:charRg st="3" end="13"/>
                                            </p:txEl>
                                          </p:spTgt>
                                        </p:tgtEl>
                                        <p:attrNameLst>
                                          <p:attrName>style.visibility</p:attrName>
                                        </p:attrNameLst>
                                      </p:cBhvr>
                                      <p:to>
                                        <p:strVal val="visible"/>
                                      </p:to>
                                    </p:set>
                                    <p:animEffect transition="in" filter="blinds(horizontal)">
                                      <p:cBhvr>
                                        <p:cTn id="15" dur="500"/>
                                        <p:tgtEl>
                                          <p:spTgt spid="52226">
                                            <p:txEl>
                                              <p:charRg st="3" end="1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2226">
                                            <p:txEl>
                                              <p:charRg st="13" end="22"/>
                                            </p:txEl>
                                          </p:spTgt>
                                        </p:tgtEl>
                                        <p:attrNameLst>
                                          <p:attrName>style.visibility</p:attrName>
                                        </p:attrNameLst>
                                      </p:cBhvr>
                                      <p:to>
                                        <p:strVal val="visible"/>
                                      </p:to>
                                    </p:set>
                                    <p:animEffect transition="in" filter="blinds(horizontal)">
                                      <p:cBhvr>
                                        <p:cTn id="18" dur="500"/>
                                        <p:tgtEl>
                                          <p:spTgt spid="52226">
                                            <p:txEl>
                                              <p:charRg st="13" end="22"/>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2226">
                                            <p:txEl>
                                              <p:charRg st="22" end="35"/>
                                            </p:txEl>
                                          </p:spTgt>
                                        </p:tgtEl>
                                        <p:attrNameLst>
                                          <p:attrName>style.visibility</p:attrName>
                                        </p:attrNameLst>
                                      </p:cBhvr>
                                      <p:to>
                                        <p:strVal val="visible"/>
                                      </p:to>
                                    </p:set>
                                    <p:animEffect transition="in" filter="blinds(horizontal)">
                                      <p:cBhvr>
                                        <p:cTn id="21" dur="500"/>
                                        <p:tgtEl>
                                          <p:spTgt spid="52226">
                                            <p:txEl>
                                              <p:charRg st="22" end="3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2226">
                                            <p:txEl>
                                              <p:charRg st="35" end="48"/>
                                            </p:txEl>
                                          </p:spTgt>
                                        </p:tgtEl>
                                        <p:attrNameLst>
                                          <p:attrName>style.visibility</p:attrName>
                                        </p:attrNameLst>
                                      </p:cBhvr>
                                      <p:to>
                                        <p:strVal val="visible"/>
                                      </p:to>
                                    </p:set>
                                    <p:animEffect transition="in" filter="blinds(horizontal)">
                                      <p:cBhvr>
                                        <p:cTn id="24" dur="500"/>
                                        <p:tgtEl>
                                          <p:spTgt spid="52226">
                                            <p:txEl>
                                              <p:charRg st="35" end="48"/>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52226">
                                            <p:txEl>
                                              <p:charRg st="48" end="65"/>
                                            </p:txEl>
                                          </p:spTgt>
                                        </p:tgtEl>
                                        <p:attrNameLst>
                                          <p:attrName>style.visibility</p:attrName>
                                        </p:attrNameLst>
                                      </p:cBhvr>
                                      <p:to>
                                        <p:strVal val="visible"/>
                                      </p:to>
                                    </p:set>
                                    <p:animEffect transition="in" filter="blinds(horizontal)">
                                      <p:cBhvr>
                                        <p:cTn id="27" dur="500"/>
                                        <p:tgtEl>
                                          <p:spTgt spid="52226">
                                            <p:txEl>
                                              <p:charRg st="48" end="6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9155" name="文本占位符 47106"/>
          <p:cNvSpPr>
            <a:spLocks noGrp="1" noRot="1"/>
          </p:cNvSpPr>
          <p:nvPr>
            <p:ph idx="1"/>
          </p:nvPr>
        </p:nvSpPr>
        <p:spPr>
          <a:xfrm>
            <a:off x="914400" y="1276350"/>
            <a:ext cx="7369810" cy="3375025"/>
          </a:xfrm>
        </p:spPr>
        <p:txBody>
          <a:bodyPr anchor="t" anchorCtr="0"/>
          <a:p>
            <a:pPr marL="0" indent="0">
              <a:lnSpc>
                <a:spcPct val="15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这则绕口令主要用韵母</a:t>
            </a:r>
            <a:r>
              <a:rPr lang="en-US" altLang="zh-CN" sz="2100" b="1">
                <a:latin typeface="楷体" panose="02010609060101010101" charset="-122"/>
                <a:ea typeface="楷体" panose="02010609060101010101" charset="-122"/>
              </a:rPr>
              <a:t>uei</a:t>
            </a:r>
            <a:r>
              <a:rPr lang="zh-CN" altLang="en-US" sz="2100" b="1">
                <a:latin typeface="楷体" panose="02010609060101010101" charset="-122"/>
                <a:ea typeface="楷体" panose="02010609060101010101" charset="-122"/>
              </a:rPr>
              <a:t>来练习一、三、四声和轻声，其中含有韵母</a:t>
            </a:r>
            <a:r>
              <a:rPr lang="en-US" altLang="zh-CN" sz="2100" b="1">
                <a:latin typeface="楷体" panose="02010609060101010101" charset="-122"/>
                <a:ea typeface="楷体" panose="02010609060101010101" charset="-122"/>
              </a:rPr>
              <a:t>uei</a:t>
            </a:r>
            <a:r>
              <a:rPr lang="zh-CN" altLang="en-US" sz="2100" b="1">
                <a:latin typeface="楷体" panose="02010609060101010101" charset="-122"/>
                <a:ea typeface="楷体" panose="02010609060101010101" charset="-122"/>
              </a:rPr>
              <a:t>的字是“威、伟、卫、水、队”，共出现</a:t>
            </a:r>
            <a:r>
              <a:rPr lang="en-US" altLang="zh-CN" sz="2100" b="1">
                <a:latin typeface="楷体" panose="02010609060101010101" charset="-122"/>
                <a:ea typeface="楷体" panose="02010609060101010101" charset="-122"/>
              </a:rPr>
              <a:t>23</a:t>
            </a:r>
            <a:r>
              <a:rPr lang="zh-CN" altLang="en-US" sz="2100" b="1">
                <a:latin typeface="楷体" panose="02010609060101010101" charset="-122"/>
                <a:ea typeface="楷体" panose="02010609060101010101" charset="-122"/>
              </a:rPr>
              <a:t>次，出现频率为</a:t>
            </a:r>
            <a:r>
              <a:rPr lang="en-US" altLang="zh-CN" sz="2100" b="1">
                <a:latin typeface="楷体" panose="02010609060101010101" charset="-122"/>
                <a:ea typeface="楷体" panose="02010609060101010101" charset="-122"/>
              </a:rPr>
              <a:t>49%</a:t>
            </a:r>
            <a:r>
              <a:rPr lang="zh-CN" altLang="en-US" sz="2100" b="1">
                <a:latin typeface="楷体" panose="02010609060101010101" charset="-122"/>
                <a:ea typeface="楷体" panose="02010609060101010101" charset="-122"/>
              </a:rPr>
              <a:t>。声调包括一声（威）、三声（伟、水）、四声（卫、队），“威威、伟伟、卫卫”的第二字均为轻声。</a:t>
            </a:r>
            <a:endParaRPr lang="zh-CN" altLang="en-US" sz="2100" b="1">
              <a:latin typeface="楷体" panose="02010609060101010101" charset="-122"/>
              <a:ea typeface="楷体" panose="02010609060101010101" charset="-122"/>
            </a:endParaRPr>
          </a:p>
        </p:txBody>
      </p:sp>
      <p:sp>
        <p:nvSpPr>
          <p:cNvPr id="30723" name="矩形 30722"/>
          <p:cNvSpPr/>
          <p:nvPr/>
        </p:nvSpPr>
        <p:spPr>
          <a:xfrm>
            <a:off x="685895" y="743020"/>
            <a:ext cx="981247" cy="40369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分析</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155">
                                            <p:txEl>
                                              <p:charRg st="0" end="116"/>
                                            </p:txEl>
                                          </p:spTgt>
                                        </p:tgtEl>
                                        <p:attrNameLst>
                                          <p:attrName>style.visibility</p:attrName>
                                        </p:attrNameLst>
                                      </p:cBhvr>
                                      <p:to>
                                        <p:strVal val="visible"/>
                                      </p:to>
                                    </p:set>
                                    <p:animEffect transition="in" filter="blinds(horizontal)">
                                      <p:cBhvr>
                                        <p:cTn id="12" dur="500"/>
                                        <p:tgtEl>
                                          <p:spTgt spid="49155">
                                            <p:txEl>
                                              <p:charRg st="0" end="1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6322" name="Rectangle 3"/>
          <p:cNvSpPr>
            <a:spLocks noGrp="1" noRot="1"/>
          </p:cNvSpPr>
          <p:nvPr>
            <p:ph type="body" idx="4294967295"/>
          </p:nvPr>
        </p:nvSpPr>
        <p:spPr>
          <a:xfrm>
            <a:off x="1771160" y="800240"/>
            <a:ext cx="6116120" cy="3774942"/>
          </a:xfrm>
        </p:spPr>
        <p:txBody>
          <a:bodyPr wrap="square" anchor="t" anchorCtr="0"/>
          <a:p>
            <a:pPr eaLnBrk="1" hangingPunct="1">
              <a:lnSpc>
                <a:spcPct val="140000"/>
              </a:lnSpc>
              <a:buNone/>
            </a:pPr>
            <a:r>
              <a:rPr lang="en-US" altLang="zh-CN" sz="2100" b="1" dirty="0">
                <a:latin typeface="楷体" panose="02010609060101010101" charset="-122"/>
                <a:ea typeface="楷体" panose="02010609060101010101" charset="-122"/>
              </a:rPr>
              <a:t>      </a:t>
            </a:r>
            <a:r>
              <a:rPr lang="zh-CN" altLang="en-US" sz="2100" b="1" dirty="0">
                <a:latin typeface="楷体" panose="02010609060101010101" charset="-122"/>
                <a:ea typeface="楷体" panose="02010609060101010101" charset="-122"/>
              </a:rPr>
              <a:t>王婆夸瓜又夸花</a:t>
            </a:r>
            <a:endParaRPr lang="en-US" altLang="zh-CN" sz="2100" b="1" dirty="0">
              <a:latin typeface="楷体" panose="02010609060101010101" charset="-122"/>
              <a:ea typeface="楷体" panose="02010609060101010101" charset="-122"/>
            </a:endParaRPr>
          </a:p>
          <a:p>
            <a:pPr algn="ctr" eaLnBrk="1" hangingPunct="1">
              <a:lnSpc>
                <a:spcPct val="140000"/>
              </a:lnSpc>
              <a:buNone/>
            </a:pPr>
            <a:endParaRPr lang="en-US" altLang="zh-CN"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王婆卖瓜又卖花，一边卖来一边夸。</a:t>
            </a: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又夸花，又夸瓜。</a:t>
            </a: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夸瓜大，夸花好。</a:t>
            </a:r>
            <a:endParaRPr lang="zh-CN" altLang="en-US" sz="2100" b="1" dirty="0">
              <a:latin typeface="楷体" panose="02010609060101010101" charset="-122"/>
              <a:ea typeface="楷体" panose="02010609060101010101" charset="-122"/>
            </a:endParaRPr>
          </a:p>
          <a:p>
            <a:pPr eaLnBrk="1" hangingPunct="1">
              <a:lnSpc>
                <a:spcPct val="140000"/>
              </a:lnSpc>
              <a:buNone/>
            </a:pPr>
            <a:r>
              <a:rPr lang="zh-CN" altLang="en-US" sz="2100" b="1" dirty="0">
                <a:latin typeface="楷体" panose="02010609060101010101" charset="-122"/>
                <a:ea typeface="楷体" panose="02010609060101010101" charset="-122"/>
              </a:rPr>
              <a:t>瓜大，花好，笑哈哈。</a:t>
            </a:r>
            <a:endParaRPr lang="zh-CN" altLang="en-US" sz="2100" b="1" dirty="0">
              <a:latin typeface="楷体" panose="02010609060101010101" charset="-122"/>
              <a:ea typeface="楷体" panose="02010609060101010101" charset="-122"/>
            </a:endParaRPr>
          </a:p>
        </p:txBody>
      </p:sp>
      <p:sp>
        <p:nvSpPr>
          <p:cNvPr id="30723" name="矩形 30722"/>
          <p:cNvSpPr/>
          <p:nvPr/>
        </p:nvSpPr>
        <p:spPr>
          <a:xfrm>
            <a:off x="533485" y="971590"/>
            <a:ext cx="1081277" cy="409647"/>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4</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pic>
        <p:nvPicPr>
          <p:cNvPr id="82948" name="图片 1" descr="~(V3W5BAU$C_~7G{PE~7U)4"/>
          <p:cNvPicPr>
            <a:picLocks noChangeAspect="1"/>
          </p:cNvPicPr>
          <p:nvPr/>
        </p:nvPicPr>
        <p:blipFill>
          <a:blip r:embed="rId1"/>
          <a:stretch>
            <a:fillRect/>
          </a:stretch>
        </p:blipFill>
        <p:spPr>
          <a:xfrm>
            <a:off x="5943710" y="2647865"/>
            <a:ext cx="2361423" cy="1736235"/>
          </a:xfrm>
          <a:prstGeom prst="rect">
            <a:avLst/>
          </a:prstGeom>
          <a:noFill/>
          <a:ln w="9525">
            <a:noFill/>
          </a:ln>
        </p:spPr>
      </p:pic>
      <p:pic>
        <p:nvPicPr>
          <p:cNvPr id="82949" name="图片 2" descr="D8HTDE9)`KQ45{9(M8V~QT5"/>
          <p:cNvPicPr>
            <a:picLocks noChangeAspect="1"/>
          </p:cNvPicPr>
          <p:nvPr/>
        </p:nvPicPr>
        <p:blipFill>
          <a:blip r:embed="rId2"/>
          <a:stretch>
            <a:fillRect/>
          </a:stretch>
        </p:blipFill>
        <p:spPr>
          <a:xfrm>
            <a:off x="6019960" y="361970"/>
            <a:ext cx="2379285" cy="1599289"/>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6322">
                                            <p:txEl>
                                              <p:charRg st="0" end="10"/>
                                            </p:txEl>
                                          </p:spTgt>
                                        </p:tgtEl>
                                        <p:attrNameLst>
                                          <p:attrName>style.visibility</p:attrName>
                                        </p:attrNameLst>
                                      </p:cBhvr>
                                      <p:to>
                                        <p:strVal val="visible"/>
                                      </p:to>
                                    </p:set>
                                    <p:animEffect transition="in" filter="blinds(horizontal)">
                                      <p:cBhvr>
                                        <p:cTn id="12" dur="500"/>
                                        <p:tgtEl>
                                          <p:spTgt spid="56322">
                                            <p:txEl>
                                              <p:charRg st="0" end="1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6322">
                                            <p:txEl>
                                              <p:charRg st="11" end="28"/>
                                            </p:txEl>
                                          </p:spTgt>
                                        </p:tgtEl>
                                        <p:attrNameLst>
                                          <p:attrName>style.visibility</p:attrName>
                                        </p:attrNameLst>
                                      </p:cBhvr>
                                      <p:to>
                                        <p:strVal val="visible"/>
                                      </p:to>
                                    </p:set>
                                    <p:animEffect transition="in" filter="blinds(horizontal)">
                                      <p:cBhvr>
                                        <p:cTn id="15" dur="500"/>
                                        <p:tgtEl>
                                          <p:spTgt spid="56322">
                                            <p:txEl>
                                              <p:charRg st="11" end="28"/>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6322">
                                            <p:txEl>
                                              <p:charRg st="28" end="37"/>
                                            </p:txEl>
                                          </p:spTgt>
                                        </p:tgtEl>
                                        <p:attrNameLst>
                                          <p:attrName>style.visibility</p:attrName>
                                        </p:attrNameLst>
                                      </p:cBhvr>
                                      <p:to>
                                        <p:strVal val="visible"/>
                                      </p:to>
                                    </p:set>
                                    <p:animEffect transition="in" filter="blinds(horizontal)">
                                      <p:cBhvr>
                                        <p:cTn id="18" dur="500"/>
                                        <p:tgtEl>
                                          <p:spTgt spid="56322">
                                            <p:txEl>
                                              <p:charRg st="28" end="37"/>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6322">
                                            <p:txEl>
                                              <p:charRg st="37" end="46"/>
                                            </p:txEl>
                                          </p:spTgt>
                                        </p:tgtEl>
                                        <p:attrNameLst>
                                          <p:attrName>style.visibility</p:attrName>
                                        </p:attrNameLst>
                                      </p:cBhvr>
                                      <p:to>
                                        <p:strVal val="visible"/>
                                      </p:to>
                                    </p:set>
                                    <p:animEffect transition="in" filter="blinds(horizontal)">
                                      <p:cBhvr>
                                        <p:cTn id="21" dur="500"/>
                                        <p:tgtEl>
                                          <p:spTgt spid="56322">
                                            <p:txEl>
                                              <p:charRg st="37" end="46"/>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6322">
                                            <p:txEl>
                                              <p:charRg st="46" end="57"/>
                                            </p:txEl>
                                          </p:spTgt>
                                        </p:tgtEl>
                                        <p:attrNameLst>
                                          <p:attrName>style.visibility</p:attrName>
                                        </p:attrNameLst>
                                      </p:cBhvr>
                                      <p:to>
                                        <p:strVal val="visible"/>
                                      </p:to>
                                    </p:set>
                                    <p:animEffect transition="in" filter="blinds(horizontal)">
                                      <p:cBhvr>
                                        <p:cTn id="24" dur="500"/>
                                        <p:tgtEl>
                                          <p:spTgt spid="56322">
                                            <p:txEl>
                                              <p:charRg st="46" end="5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3251" name="文本占位符 51202"/>
          <p:cNvSpPr>
            <a:spLocks noGrp="1" noRot="1"/>
          </p:cNvSpPr>
          <p:nvPr>
            <p:ph idx="1"/>
          </p:nvPr>
        </p:nvSpPr>
        <p:spPr>
          <a:xfrm>
            <a:off x="1143000" y="1123950"/>
            <a:ext cx="7235190" cy="3375025"/>
          </a:xfrm>
        </p:spPr>
        <p:txBody>
          <a:bodyPr anchor="t" anchorCtr="0"/>
          <a:p>
            <a:pPr marL="0" indent="0">
              <a:lnSpc>
                <a:spcPct val="17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这则绕口令主要练习声母</a:t>
            </a:r>
            <a:r>
              <a:rPr lang="en-US" altLang="zh-CN" sz="2100" b="1">
                <a:latin typeface="楷体" panose="02010609060101010101" charset="-122"/>
                <a:ea typeface="楷体" panose="02010609060101010101" charset="-122"/>
              </a:rPr>
              <a:t>ɡ-k-h</a:t>
            </a:r>
            <a:r>
              <a:rPr lang="zh-CN" altLang="en-US" sz="2100" b="1">
                <a:latin typeface="楷体" panose="02010609060101010101" charset="-122"/>
                <a:ea typeface="楷体" panose="02010609060101010101" charset="-122"/>
              </a:rPr>
              <a:t>，其中含声母</a:t>
            </a:r>
            <a:r>
              <a:rPr lang="en-US" altLang="zh-CN" sz="2100" b="1">
                <a:latin typeface="楷体" panose="02010609060101010101" charset="-122"/>
                <a:ea typeface="楷体" panose="02010609060101010101" charset="-122"/>
              </a:rPr>
              <a:t>ɡ</a:t>
            </a:r>
            <a:r>
              <a:rPr lang="zh-CN" altLang="en-US" sz="2100" b="1">
                <a:latin typeface="楷体" panose="02010609060101010101" charset="-122"/>
                <a:ea typeface="楷体" panose="02010609060101010101" charset="-122"/>
              </a:rPr>
              <a:t>的音节是“瓜”，共出现</a:t>
            </a:r>
            <a:r>
              <a:rPr lang="en-US" altLang="zh-CN" sz="2100" b="1">
                <a:latin typeface="楷体" panose="02010609060101010101" charset="-122"/>
                <a:ea typeface="楷体" panose="02010609060101010101" charset="-122"/>
              </a:rPr>
              <a:t>4</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12%</a:t>
            </a:r>
            <a:r>
              <a:rPr lang="zh-CN" altLang="en-US" sz="2100" b="1">
                <a:latin typeface="楷体" panose="02010609060101010101" charset="-122"/>
                <a:ea typeface="楷体" panose="02010609060101010101" charset="-122"/>
              </a:rPr>
              <a:t>；含声母</a:t>
            </a:r>
            <a:r>
              <a:rPr lang="en-US" altLang="zh-CN" sz="2100" b="1">
                <a:latin typeface="楷体" panose="02010609060101010101" charset="-122"/>
                <a:ea typeface="楷体" panose="02010609060101010101" charset="-122"/>
              </a:rPr>
              <a:t>k</a:t>
            </a:r>
            <a:r>
              <a:rPr lang="zh-CN" altLang="en-US" sz="2100" b="1">
                <a:latin typeface="楷体" panose="02010609060101010101" charset="-122"/>
                <a:ea typeface="楷体" panose="02010609060101010101" charset="-122"/>
              </a:rPr>
              <a:t>的音节是“夸”，共出现</a:t>
            </a:r>
            <a:r>
              <a:rPr lang="en-US" altLang="zh-CN" sz="2100" b="1">
                <a:latin typeface="楷体" panose="02010609060101010101" charset="-122"/>
                <a:ea typeface="楷体" panose="02010609060101010101" charset="-122"/>
              </a:rPr>
              <a:t>5</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15%</a:t>
            </a:r>
            <a:r>
              <a:rPr lang="zh-CN" altLang="en-US" sz="2100" b="1">
                <a:latin typeface="楷体" panose="02010609060101010101" charset="-122"/>
                <a:ea typeface="楷体" panose="02010609060101010101" charset="-122"/>
              </a:rPr>
              <a:t>；含声母</a:t>
            </a:r>
            <a:r>
              <a:rPr lang="en-US" altLang="zh-CN" sz="2100" b="1">
                <a:latin typeface="楷体" panose="02010609060101010101" charset="-122"/>
                <a:ea typeface="楷体" panose="02010609060101010101" charset="-122"/>
              </a:rPr>
              <a:t>h</a:t>
            </a:r>
            <a:r>
              <a:rPr lang="zh-CN" altLang="en-US" sz="2100" b="1">
                <a:latin typeface="楷体" panose="02010609060101010101" charset="-122"/>
                <a:ea typeface="楷体" panose="02010609060101010101" charset="-122"/>
              </a:rPr>
              <a:t>的音节是“花、好、哈”，共出现</a:t>
            </a:r>
            <a:r>
              <a:rPr lang="en-US" altLang="zh-CN" sz="2100" b="1">
                <a:latin typeface="楷体" panose="02010609060101010101" charset="-122"/>
                <a:ea typeface="楷体" panose="02010609060101010101" charset="-122"/>
              </a:rPr>
              <a:t>8</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24%</a:t>
            </a:r>
            <a:r>
              <a:rPr lang="zh-CN" altLang="en-US" sz="2100" b="1">
                <a:latin typeface="楷体" panose="02010609060101010101" charset="-122"/>
                <a:ea typeface="楷体" panose="02010609060101010101" charset="-122"/>
              </a:rPr>
              <a:t>。同时，还辅助练习了韵母</a:t>
            </a:r>
            <a:r>
              <a:rPr lang="en-US" altLang="zh-CN" sz="2100" b="1">
                <a:latin typeface="楷体" panose="02010609060101010101" charset="-122"/>
                <a:ea typeface="楷体" panose="02010609060101010101" charset="-122"/>
              </a:rPr>
              <a:t>uɑ</a:t>
            </a:r>
            <a:r>
              <a:rPr lang="zh-CN" altLang="en-US" sz="2100" b="1">
                <a:latin typeface="楷体" panose="02010609060101010101" charset="-122"/>
                <a:ea typeface="楷体" panose="02010609060101010101" charset="-122"/>
              </a:rPr>
              <a:t>，包含韵母</a:t>
            </a:r>
            <a:r>
              <a:rPr lang="en-US" altLang="zh-CN" sz="2100" b="1">
                <a:latin typeface="楷体" panose="02010609060101010101" charset="-122"/>
                <a:ea typeface="楷体" panose="02010609060101010101" charset="-122"/>
              </a:rPr>
              <a:t>uɑ</a:t>
            </a:r>
            <a:r>
              <a:rPr lang="zh-CN" altLang="en-US" sz="2100" b="1">
                <a:latin typeface="楷体" panose="02010609060101010101" charset="-122"/>
                <a:ea typeface="楷体" panose="02010609060101010101" charset="-122"/>
              </a:rPr>
              <a:t>的音节是“夸、瓜、花”，共出现</a:t>
            </a:r>
            <a:r>
              <a:rPr lang="en-US" altLang="zh-CN" sz="2100" b="1">
                <a:latin typeface="楷体" panose="02010609060101010101" charset="-122"/>
                <a:ea typeface="楷体" panose="02010609060101010101" charset="-122"/>
              </a:rPr>
              <a:t>13</a:t>
            </a:r>
            <a:r>
              <a:rPr lang="zh-CN" altLang="en-US" sz="2100" b="1">
                <a:latin typeface="楷体" panose="02010609060101010101" charset="-122"/>
                <a:ea typeface="楷体" panose="02010609060101010101" charset="-122"/>
              </a:rPr>
              <a:t>次，约占</a:t>
            </a:r>
            <a:r>
              <a:rPr lang="en-US" altLang="zh-CN" sz="2100" b="1">
                <a:latin typeface="楷体" panose="02010609060101010101" charset="-122"/>
                <a:ea typeface="楷体" panose="02010609060101010101" charset="-122"/>
              </a:rPr>
              <a:t>39%</a:t>
            </a:r>
            <a:r>
              <a:rPr lang="zh-CN" altLang="en-US" sz="2100" b="1">
                <a:latin typeface="楷体" panose="02010609060101010101" charset="-122"/>
                <a:ea typeface="楷体" panose="02010609060101010101" charset="-122"/>
              </a:rPr>
              <a:t>。</a:t>
            </a:r>
            <a:endParaRPr lang="zh-CN" altLang="en-US" sz="2100" b="1">
              <a:latin typeface="楷体" panose="02010609060101010101" charset="-122"/>
              <a:ea typeface="楷体" panose="02010609060101010101" charset="-122"/>
            </a:endParaRPr>
          </a:p>
        </p:txBody>
      </p:sp>
      <p:sp>
        <p:nvSpPr>
          <p:cNvPr id="30723" name="矩形 30722"/>
          <p:cNvSpPr/>
          <p:nvPr/>
        </p:nvSpPr>
        <p:spPr>
          <a:xfrm>
            <a:off x="457275" y="819230"/>
            <a:ext cx="981247" cy="40369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分析</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3251">
                                            <p:txEl>
                                              <p:charRg st="0" end="145"/>
                                            </p:txEl>
                                          </p:spTgt>
                                        </p:tgtEl>
                                        <p:attrNameLst>
                                          <p:attrName>style.visibility</p:attrName>
                                        </p:attrNameLst>
                                      </p:cBhvr>
                                      <p:to>
                                        <p:strVal val="visible"/>
                                      </p:to>
                                    </p:set>
                                    <p:animEffect transition="in" filter="blinds(horizontal)">
                                      <p:cBhvr>
                                        <p:cTn id="12" dur="500"/>
                                        <p:tgtEl>
                                          <p:spTgt spid="53251">
                                            <p:txEl>
                                              <p:charRg st="0" end="14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91138" name="内容占位符 2"/>
          <p:cNvSpPr>
            <a:spLocks noGrp="1" noRot="1"/>
          </p:cNvSpPr>
          <p:nvPr>
            <p:ph idx="4294967295"/>
          </p:nvPr>
        </p:nvSpPr>
        <p:spPr>
          <a:xfrm>
            <a:off x="838200" y="666750"/>
            <a:ext cx="7664450" cy="3700145"/>
          </a:xfrm>
        </p:spPr>
        <p:txBody>
          <a:bodyPr wrap="square" anchor="t" anchorCtr="0"/>
          <a:p>
            <a:pPr algn="ctr" eaLnBrk="1" hangingPunct="1">
              <a:lnSpc>
                <a:spcPct val="130000"/>
              </a:lnSpc>
              <a:buNone/>
            </a:pPr>
            <a:r>
              <a:rPr lang="zh-CN" altLang="en-US" sz="1800" b="1" dirty="0">
                <a:latin typeface="楷体" panose="02010609060101010101" charset="-122"/>
                <a:ea typeface="楷体" panose="02010609060101010101" charset="-122"/>
              </a:rPr>
              <a:t>子词丝 </a:t>
            </a:r>
            <a:endParaRPr lang="en-US" altLang="zh-CN" sz="1800" b="1" dirty="0">
              <a:latin typeface="楷体" panose="02010609060101010101" charset="-122"/>
              <a:ea typeface="楷体" panose="02010609060101010101" charset="-122"/>
            </a:endParaRPr>
          </a:p>
          <a:p>
            <a:pPr algn="ctr" eaLnBrk="1" hangingPunct="1">
              <a:lnSpc>
                <a:spcPct val="130000"/>
              </a:lnSpc>
              <a:buNone/>
            </a:pPr>
            <a:endParaRPr lang="zh-CN" altLang="en-US" sz="1800" b="1" dirty="0">
              <a:latin typeface="楷体" panose="02010609060101010101" charset="-122"/>
              <a:ea typeface="楷体" panose="02010609060101010101" charset="-122"/>
            </a:endParaRPr>
          </a:p>
          <a:p>
            <a:pPr eaLnBrk="1" hangingPunct="1">
              <a:lnSpc>
                <a:spcPct val="130000"/>
              </a:lnSpc>
              <a:buNone/>
            </a:pPr>
            <a:r>
              <a:rPr lang="zh-CN" altLang="en-US" sz="1800" b="1" dirty="0">
                <a:latin typeface="楷体" panose="02010609060101010101" charset="-122"/>
                <a:ea typeface="楷体" panose="02010609060101010101" charset="-122"/>
              </a:rPr>
              <a:t>      四十四个字和词，编成了一首子、词、丝的绕口辞。</a:t>
            </a:r>
            <a:endParaRPr lang="zh-CN" altLang="en-US" sz="1800" b="1" dirty="0">
              <a:latin typeface="楷体" panose="02010609060101010101" charset="-122"/>
              <a:ea typeface="楷体" panose="02010609060101010101" charset="-122"/>
            </a:endParaRPr>
          </a:p>
          <a:p>
            <a:pPr eaLnBrk="1" hangingPunct="1">
              <a:lnSpc>
                <a:spcPct val="130000"/>
              </a:lnSpc>
              <a:buNone/>
            </a:pPr>
            <a:r>
              <a:rPr lang="zh-CN" altLang="en-US" sz="1800" b="1" dirty="0">
                <a:latin typeface="楷体" panose="02010609060101010101" charset="-122"/>
                <a:ea typeface="楷体" panose="02010609060101010101" charset="-122"/>
              </a:rPr>
              <a:t>      桃子、李子、梨子、栗子、桔子、柿子、松子、瓜子，栽满院子、村子和寨子。</a:t>
            </a:r>
            <a:endParaRPr lang="zh-CN" altLang="en-US" sz="1800" b="1" dirty="0">
              <a:latin typeface="楷体" panose="02010609060101010101" charset="-122"/>
              <a:ea typeface="楷体" panose="02010609060101010101" charset="-122"/>
            </a:endParaRPr>
          </a:p>
          <a:p>
            <a:pPr eaLnBrk="1" hangingPunct="1">
              <a:lnSpc>
                <a:spcPct val="130000"/>
              </a:lnSpc>
              <a:buNone/>
            </a:pPr>
            <a:r>
              <a:rPr lang="zh-CN" altLang="en-US" sz="1800" b="1" dirty="0">
                <a:latin typeface="楷体" panose="02010609060101010101" charset="-122"/>
                <a:ea typeface="楷体" panose="02010609060101010101" charset="-122"/>
              </a:rPr>
              <a:t>      刀子、斧子、锯子、凿子、锤子、刨子、尺子做出桌子、椅子和柜子。</a:t>
            </a:r>
            <a:endParaRPr lang="zh-CN" altLang="en-US" sz="1800" b="1" dirty="0">
              <a:latin typeface="楷体" panose="02010609060101010101" charset="-122"/>
              <a:ea typeface="楷体" panose="02010609060101010101" charset="-122"/>
            </a:endParaRPr>
          </a:p>
          <a:p>
            <a:pPr eaLnBrk="1" hangingPunct="1">
              <a:lnSpc>
                <a:spcPct val="130000"/>
              </a:lnSpc>
              <a:buNone/>
            </a:pPr>
            <a:r>
              <a:rPr lang="zh-CN" altLang="en-US" sz="1800" b="1" dirty="0">
                <a:latin typeface="楷体" panose="02010609060101010101" charset="-122"/>
                <a:ea typeface="楷体" panose="02010609060101010101" charset="-122"/>
              </a:rPr>
              <a:t>      名词、动词、数词、量词、代词、副词、助词、连词造成语词、诗词和唱词。</a:t>
            </a:r>
            <a:endParaRPr lang="zh-CN" altLang="en-US" sz="1800" b="1" dirty="0">
              <a:latin typeface="楷体" panose="02010609060101010101" charset="-122"/>
              <a:ea typeface="楷体" panose="02010609060101010101" charset="-122"/>
            </a:endParaRPr>
          </a:p>
          <a:p>
            <a:pPr eaLnBrk="1" hangingPunct="1">
              <a:lnSpc>
                <a:spcPct val="130000"/>
              </a:lnSpc>
              <a:buNone/>
            </a:pPr>
            <a:r>
              <a:rPr lang="zh-CN" altLang="en-US" sz="1800" b="1" dirty="0">
                <a:latin typeface="楷体" panose="02010609060101010101" charset="-122"/>
                <a:ea typeface="楷体" panose="02010609060101010101" charset="-122"/>
              </a:rPr>
              <a:t>      蚕丝、生丝、热丝、拉丝、染丝、晒丝、纺丝、织丝，自制粗细丝、人造丝。</a:t>
            </a:r>
            <a:endParaRPr lang="zh-CN" altLang="en-US" sz="1800" b="1" dirty="0">
              <a:latin typeface="楷体" panose="02010609060101010101" charset="-122"/>
              <a:ea typeface="楷体" panose="02010609060101010101" charset="-122"/>
            </a:endParaRPr>
          </a:p>
          <a:p>
            <a:pPr eaLnBrk="1" hangingPunct="1"/>
            <a:endParaRPr lang="zh-CN" altLang="en-US" sz="1800" b="1" dirty="0">
              <a:latin typeface="楷体" panose="02010609060101010101" charset="-122"/>
              <a:ea typeface="楷体" panose="02010609060101010101" charset="-122"/>
            </a:endParaRPr>
          </a:p>
        </p:txBody>
      </p:sp>
      <p:sp>
        <p:nvSpPr>
          <p:cNvPr id="30723" name="矩形 30722"/>
          <p:cNvSpPr/>
          <p:nvPr/>
        </p:nvSpPr>
        <p:spPr>
          <a:xfrm>
            <a:off x="609685" y="742990"/>
            <a:ext cx="1081277" cy="409647"/>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5</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55299" name="文本占位符 53250"/>
          <p:cNvSpPr>
            <a:spLocks noGrp="1" noRot="1"/>
          </p:cNvSpPr>
          <p:nvPr>
            <p:ph idx="1"/>
          </p:nvPr>
        </p:nvSpPr>
        <p:spPr>
          <a:xfrm>
            <a:off x="1196975" y="1207770"/>
            <a:ext cx="7318375" cy="3375025"/>
          </a:xfrm>
        </p:spPr>
        <p:txBody>
          <a:bodyPr anchor="t" anchorCtr="0"/>
          <a:p>
            <a:pPr marL="0" indent="0">
              <a:lnSpc>
                <a:spcPct val="150000"/>
              </a:lnSpc>
              <a:buNone/>
            </a:pPr>
            <a:r>
              <a:rPr lang="en-US" altLang="zh-CN" sz="1800" b="1">
                <a:latin typeface="楷体" panose="02010609060101010101" charset="-122"/>
                <a:ea typeface="楷体" panose="02010609060101010101" charset="-122"/>
              </a:rPr>
              <a:t>    这则绕口令主要用来训练平舌音和翘舌音，其中，包含平舌音声母z、c、s的音节分别包括字、子、栽、凿、造、自，词、辞、村、蚕、粗，四、丝、松；包含翘舌音声母zh、ch、sh的音节分别包括寨、桌、助、织、制，成、锤、尺、出、唱，十、首、柿、数、诗、生、晒。</a:t>
            </a:r>
            <a:endParaRPr lang="en-US" altLang="zh-CN" sz="1800" b="1">
              <a:latin typeface="楷体" panose="02010609060101010101" charset="-122"/>
              <a:ea typeface="楷体" panose="02010609060101010101" charset="-122"/>
            </a:endParaRPr>
          </a:p>
          <a:p>
            <a:pPr marL="0" indent="0">
              <a:lnSpc>
                <a:spcPct val="150000"/>
              </a:lnSpc>
              <a:buNone/>
            </a:pPr>
            <a:r>
              <a:rPr lang="en-US" altLang="zh-CN" sz="1800" b="1">
                <a:latin typeface="楷体" panose="02010609060101010101" charset="-122"/>
                <a:ea typeface="楷体" panose="02010609060101010101" charset="-122"/>
              </a:rPr>
              <a:t>    平、翘舌音多处交替出现，整体难度相对较大，适合程度较高一些的学生使用。   </a:t>
            </a:r>
            <a:endParaRPr lang="en-US" altLang="zh-CN" sz="1800" b="1">
              <a:latin typeface="楷体" panose="02010609060101010101" charset="-122"/>
              <a:ea typeface="楷体" panose="02010609060101010101" charset="-122"/>
            </a:endParaRPr>
          </a:p>
        </p:txBody>
      </p:sp>
      <p:sp>
        <p:nvSpPr>
          <p:cNvPr id="30723" name="矩形 30722"/>
          <p:cNvSpPr/>
          <p:nvPr/>
        </p:nvSpPr>
        <p:spPr>
          <a:xfrm>
            <a:off x="609695" y="895420"/>
            <a:ext cx="981247" cy="40369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分析</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5299">
                                            <p:txEl>
                                              <p:charRg st="0" end="84"/>
                                            </p:txEl>
                                          </p:spTgt>
                                        </p:tgtEl>
                                        <p:attrNameLst>
                                          <p:attrName>style.visibility</p:attrName>
                                        </p:attrNameLst>
                                      </p:cBhvr>
                                      <p:to>
                                        <p:strVal val="visible"/>
                                      </p:to>
                                    </p:set>
                                    <p:animEffect transition="in" filter="blinds(horizontal)">
                                      <p:cBhvr>
                                        <p:cTn id="12" dur="500"/>
                                        <p:tgtEl>
                                          <p:spTgt spid="55299">
                                            <p:txEl>
                                              <p:charRg st="0" end="8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5299">
                                            <p:txEl>
                                              <p:charRg st="130" end="173"/>
                                            </p:txEl>
                                          </p:spTgt>
                                        </p:tgtEl>
                                        <p:attrNameLst>
                                          <p:attrName>style.visibility</p:attrName>
                                        </p:attrNameLst>
                                      </p:cBhvr>
                                      <p:to>
                                        <p:strVal val="visible"/>
                                      </p:to>
                                    </p:set>
                                    <p:animEffect transition="in" filter="blinds(horizontal)">
                                      <p:cBhvr>
                                        <p:cTn id="17" dur="500"/>
                                        <p:tgtEl>
                                          <p:spTgt spid="55299">
                                            <p:txEl>
                                              <p:charRg st="130" end="17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4819" name="Rectangle 3"/>
          <p:cNvSpPr>
            <a:spLocks noGrp="1" noRot="1"/>
          </p:cNvSpPr>
          <p:nvPr>
            <p:ph type="body" idx="4294967295"/>
          </p:nvPr>
        </p:nvSpPr>
        <p:spPr>
          <a:xfrm>
            <a:off x="533400" y="1352550"/>
            <a:ext cx="7861935" cy="3502025"/>
          </a:xfrm>
          <a:ln>
            <a:miter/>
          </a:ln>
        </p:spPr>
        <p:txBody>
          <a:bodyPr wrap="square" anchor="t"/>
          <a:p>
            <a:pPr marL="342900" marR="0" lvl="0" indent="-34290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pPr>
            <a:r>
              <a:rPr kumimoji="0" lang="en-US" altLang="zh-CN" sz="1800" b="1" i="0" u="none" strike="noStrike" kern="1200" cap="none" spc="0" normalizeH="0" baseline="0" noProof="1">
                <a:solidFill>
                  <a:schemeClr val="tx1"/>
                </a:solidFill>
                <a:latin typeface="楷体" panose="02010609060101010101" charset="-122"/>
                <a:ea typeface="楷体" panose="02010609060101010101" charset="-122"/>
                <a:cs typeface="+mn-cs"/>
              </a:rPr>
              <a:t>      </a:t>
            </a:r>
            <a:r>
              <a:rPr kumimoji="0" lang="zh-CN" altLang="en-US" sz="1800" b="1" i="0" u="none" strike="noStrike" kern="1200" cap="none" spc="0" normalizeH="0" baseline="0" noProof="1">
                <a:solidFill>
                  <a:schemeClr val="tx1"/>
                </a:solidFill>
                <a:latin typeface="楷体" panose="02010609060101010101" charset="-122"/>
                <a:ea typeface="楷体" panose="02010609060101010101" charset="-122"/>
                <a:cs typeface="+mn-cs"/>
              </a:rPr>
              <a:t>教学生读绕口令要讲求一定的方法，要让学生有兴趣学。在教学过程中，教师应该注意以下几个方面的问题：</a:t>
            </a:r>
            <a:endParaRPr kumimoji="0" lang="zh-CN" altLang="en-US" sz="1800" b="1" i="0" u="none" strike="noStrike" kern="1200" cap="none" spc="0" normalizeH="0" baseline="0" noProof="1">
              <a:solidFill>
                <a:schemeClr val="tx1"/>
              </a:solidFill>
              <a:latin typeface="楷体" panose="02010609060101010101" charset="-122"/>
              <a:ea typeface="楷体" panose="02010609060101010101" charset="-122"/>
              <a:cs typeface="+mn-cs"/>
            </a:endParaRPr>
          </a:p>
          <a:p>
            <a:pPr marL="0" marR="0" lvl="0" indent="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pPr>
            <a:endParaRPr kumimoji="0" lang="zh-CN" altLang="en-US" sz="1800" b="1" i="0" u="none" strike="noStrike" kern="1200" cap="none" spc="0" normalizeH="0" baseline="0" noProof="1">
              <a:solidFill>
                <a:schemeClr val="tx2"/>
              </a:solidFill>
              <a:latin typeface="楷体" panose="02010609060101010101" charset="-122"/>
              <a:ea typeface="楷体" panose="02010609060101010101" charset="-122"/>
              <a:cs typeface="+mn-cs"/>
            </a:endParaRPr>
          </a:p>
          <a:p>
            <a:pPr marL="342900" marR="0" lvl="0" indent="-34290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pPr>
            <a:r>
              <a:rPr kumimoji="0" lang="zh-CN" altLang="en-US" sz="1800" b="1" i="0" u="none" strike="noStrike" kern="1200" cap="none" spc="0" normalizeH="0" baseline="0" noProof="1">
                <a:solidFill>
                  <a:schemeClr val="tx1"/>
                </a:solidFill>
                <a:latin typeface="楷体" panose="02010609060101010101" charset="-122"/>
                <a:ea typeface="楷体" panose="02010609060101010101" charset="-122"/>
                <a:cs typeface="+mn-cs"/>
              </a:rPr>
              <a:t>      为了更好地做到这一点，老师可采取</a:t>
            </a:r>
            <a:r>
              <a:rPr kumimoji="0" lang="zh-CN" altLang="en-US" sz="1800" b="1" i="0" u="none" strike="noStrike" kern="1200" cap="none" spc="0" normalizeH="0" baseline="0" noProof="1">
                <a:solidFill>
                  <a:srgbClr val="FF0000"/>
                </a:solidFill>
                <a:latin typeface="楷体" panose="02010609060101010101" charset="-122"/>
                <a:ea typeface="楷体" panose="02010609060101010101" charset="-122"/>
                <a:cs typeface="+mn-cs"/>
              </a:rPr>
              <a:t>词语分解</a:t>
            </a:r>
            <a:r>
              <a:rPr kumimoji="0" lang="zh-CN" altLang="en-US" sz="1800" b="1" i="0" u="none" strike="noStrike" kern="1200" cap="none" spc="0" normalizeH="0" baseline="0" noProof="1">
                <a:solidFill>
                  <a:schemeClr val="tx1"/>
                </a:solidFill>
                <a:latin typeface="楷体" panose="02010609060101010101" charset="-122"/>
                <a:ea typeface="楷体" panose="02010609060101010101" charset="-122"/>
                <a:cs typeface="+mn-cs"/>
              </a:rPr>
              <a:t>的办法使学生读出节奏感。分解停顿的单位应由小到大慢慢扩展。一般来说，读第一遍时，以词语为停顿单位，每读完一个词停顿一会儿；第二遍，根据绕口令的内容，将一句话分成几个词组，每读完一个词组停顿一会儿；第三遍，每读完一句才停顿一会儿。 </a:t>
            </a:r>
            <a:endParaRPr kumimoji="0" lang="zh-CN" altLang="en-US" sz="1800" b="1" i="0" u="none" strike="noStrike" kern="1200" cap="none" spc="0" normalizeH="0" baseline="0" noProof="1">
              <a:solidFill>
                <a:schemeClr val="tx1"/>
              </a:solidFill>
              <a:latin typeface="楷体" panose="02010609060101010101" charset="-122"/>
              <a:ea typeface="楷体" panose="02010609060101010101" charset="-122"/>
              <a:cs typeface="+mn-cs"/>
            </a:endParaRPr>
          </a:p>
        </p:txBody>
      </p:sp>
      <p:sp>
        <p:nvSpPr>
          <p:cNvPr id="27652" name="Rounded Rectangle 4"/>
          <p:cNvSpPr/>
          <p:nvPr/>
        </p:nvSpPr>
        <p:spPr>
          <a:xfrm>
            <a:off x="1735590" y="666790"/>
            <a:ext cx="5629069" cy="664485"/>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gn="ctr">
              <a:lnSpc>
                <a:spcPct val="140000"/>
              </a:lnSpc>
            </a:pPr>
            <a:r>
              <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rPr>
              <a:t>二、绕口令使用的</a:t>
            </a:r>
            <a:r>
              <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rPr>
              <a:t>方法</a:t>
            </a:r>
            <a:endPar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endParaRPr>
          </a:p>
        </p:txBody>
      </p:sp>
      <p:sp>
        <p:nvSpPr>
          <p:cNvPr id="30725" name="Rounded Rectangle 5"/>
          <p:cNvSpPr/>
          <p:nvPr/>
        </p:nvSpPr>
        <p:spPr>
          <a:xfrm>
            <a:off x="914545" y="2266655"/>
            <a:ext cx="2226858" cy="51325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1.速度由慢到快  </a:t>
            </a:r>
            <a:r>
              <a:rPr lang="zh-CN" altLang="en-US" sz="21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100" b="1" dirty="0">
              <a:solidFill>
                <a:schemeClr val="bg1"/>
              </a:solidFill>
              <a:latin typeface="楷体" panose="02010609060101010101" charset="-122"/>
              <a:ea typeface="楷体" panose="02010609060101010101" charset="-122"/>
              <a:sym typeface="宋体" panose="02010600030101010101" pitchFamily="2" charset="-122"/>
            </a:endParaRPr>
          </a:p>
        </p:txBody>
      </p:sp>
      <p:sp>
        <p:nvSpPr>
          <p:cNvPr id="15367" name="直接连接符 15366"/>
          <p:cNvSpPr/>
          <p:nvPr/>
        </p:nvSpPr>
        <p:spPr>
          <a:xfrm flipV="1">
            <a:off x="3260725" y="3562350"/>
            <a:ext cx="1750060" cy="18415"/>
          </a:xfrm>
          <a:prstGeom prst="line">
            <a:avLst/>
          </a:prstGeom>
          <a:ln w="28575" cap="flat" cmpd="sng">
            <a:solidFill>
              <a:srgbClr val="CC0000"/>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
        <p:nvSpPr>
          <p:cNvPr id="2" name="矩形 1"/>
          <p:cNvSpPr/>
          <p:nvPr/>
        </p:nvSpPr>
        <p:spPr>
          <a:xfrm>
            <a:off x="990453" y="3638663"/>
            <a:ext cx="448944" cy="320335"/>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1800" b="1">
                <a:solidFill>
                  <a:schemeClr val="bg1"/>
                </a:solidFill>
                <a:latin typeface="楷体" panose="02010609060101010101" charset="-122"/>
                <a:ea typeface="楷体" panose="02010609060101010101" charset="-122"/>
                <a:sym typeface="宋体" panose="02010600030101010101" pitchFamily="2" charset="-122"/>
              </a:rPr>
              <a:t>词语</a:t>
            </a:r>
            <a:endParaRPr lang="zh-CN" altLang="en-US" sz="1800" b="1">
              <a:solidFill>
                <a:schemeClr val="bg1"/>
              </a:solidFill>
              <a:latin typeface="楷体" panose="02010609060101010101" charset="-122"/>
              <a:ea typeface="楷体" panose="02010609060101010101" charset="-122"/>
              <a:sym typeface="宋体" panose="02010600030101010101" pitchFamily="2" charset="-122"/>
            </a:endParaRPr>
          </a:p>
        </p:txBody>
      </p:sp>
      <p:sp>
        <p:nvSpPr>
          <p:cNvPr id="4" name="矩形 3"/>
          <p:cNvSpPr/>
          <p:nvPr/>
        </p:nvSpPr>
        <p:spPr>
          <a:xfrm>
            <a:off x="5105525" y="4095845"/>
            <a:ext cx="448945" cy="320335"/>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1800" b="1">
                <a:solidFill>
                  <a:schemeClr val="bg1"/>
                </a:solidFill>
                <a:latin typeface="楷体" panose="02010609060101010101" charset="-122"/>
                <a:ea typeface="楷体" panose="02010609060101010101" charset="-122"/>
                <a:sym typeface="宋体" panose="02010600030101010101" pitchFamily="2" charset="-122"/>
              </a:rPr>
              <a:t>词组</a:t>
            </a:r>
            <a:endParaRPr lang="zh-CN" altLang="en-US" sz="1800" b="1">
              <a:solidFill>
                <a:schemeClr val="bg1"/>
              </a:solidFill>
              <a:latin typeface="楷体" panose="02010609060101010101" charset="-122"/>
              <a:ea typeface="楷体" panose="02010609060101010101" charset="-122"/>
              <a:sym typeface="宋体" panose="02010600030101010101" pitchFamily="2" charset="-122"/>
            </a:endParaRPr>
          </a:p>
        </p:txBody>
      </p:sp>
      <p:sp>
        <p:nvSpPr>
          <p:cNvPr id="5" name="矩形 4"/>
          <p:cNvSpPr/>
          <p:nvPr/>
        </p:nvSpPr>
        <p:spPr>
          <a:xfrm>
            <a:off x="1447575" y="4476845"/>
            <a:ext cx="448945" cy="320335"/>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1800" b="1">
                <a:solidFill>
                  <a:schemeClr val="bg1"/>
                </a:solidFill>
                <a:latin typeface="楷体" panose="02010609060101010101" charset="-122"/>
                <a:ea typeface="楷体" panose="02010609060101010101" charset="-122"/>
                <a:sym typeface="宋体" panose="02010600030101010101" pitchFamily="2" charset="-122"/>
              </a:rPr>
              <a:t>一句</a:t>
            </a:r>
            <a:endParaRPr lang="zh-CN" altLang="en-US" sz="18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wipe(down)">
                                      <p:cBhvr>
                                        <p:cTn id="7" dur="5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4819">
                                            <p:txEl>
                                              <p:charRg st="0" end="55"/>
                                            </p:txEl>
                                          </p:spTgt>
                                        </p:tgtEl>
                                        <p:attrNameLst>
                                          <p:attrName>style.visibility</p:attrName>
                                        </p:attrNameLst>
                                      </p:cBhvr>
                                      <p:to>
                                        <p:strVal val="visible"/>
                                      </p:to>
                                    </p:set>
                                    <p:animEffect transition="in" filter="wipe(down)">
                                      <p:cBhvr>
                                        <p:cTn id="12" dur="500"/>
                                        <p:tgtEl>
                                          <p:spTgt spid="34819">
                                            <p:txEl>
                                              <p:charRg st="0" end="5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725"/>
                                        </p:tgtEl>
                                        <p:attrNameLst>
                                          <p:attrName>style.visibility</p:attrName>
                                        </p:attrNameLst>
                                      </p:cBhvr>
                                      <p:to>
                                        <p:strVal val="visible"/>
                                      </p:to>
                                    </p:set>
                                    <p:anim calcmode="lin" valueType="num">
                                      <p:cBhvr>
                                        <p:cTn id="17" dur="500" fill="hold"/>
                                        <p:tgtEl>
                                          <p:spTgt spid="30725"/>
                                        </p:tgtEl>
                                        <p:attrNameLst>
                                          <p:attrName>ppt_x</p:attrName>
                                        </p:attrNameLst>
                                      </p:cBhvr>
                                      <p:tavLst>
                                        <p:tav tm="0">
                                          <p:val>
                                            <p:strVal val="#ppt_x"/>
                                          </p:val>
                                        </p:tav>
                                        <p:tav tm="100000">
                                          <p:val>
                                            <p:strVal val="#ppt_x"/>
                                          </p:val>
                                        </p:tav>
                                      </p:tavLst>
                                    </p:anim>
                                    <p:anim calcmode="lin" valueType="num">
                                      <p:cBhvr>
                                        <p:cTn id="1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4819">
                                            <p:txEl>
                                              <p:charRg st="56" end="198"/>
                                            </p:txEl>
                                          </p:spTgt>
                                        </p:tgtEl>
                                        <p:attrNameLst>
                                          <p:attrName>style.visibility</p:attrName>
                                        </p:attrNameLst>
                                      </p:cBhvr>
                                      <p:to>
                                        <p:strVal val="visible"/>
                                      </p:to>
                                    </p:set>
                                    <p:animEffect transition="in" filter="wipe(down)">
                                      <p:cBhvr>
                                        <p:cTn id="23" dur="500"/>
                                        <p:tgtEl>
                                          <p:spTgt spid="34819">
                                            <p:txEl>
                                              <p:charRg st="56" end="19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5367"/>
                                        </p:tgtEl>
                                        <p:attrNameLst>
                                          <p:attrName>style.visibility</p:attrName>
                                        </p:attrNameLst>
                                      </p:cBhvr>
                                      <p:to>
                                        <p:strVal val="visible"/>
                                      </p:to>
                                    </p:set>
                                    <p:animEffect transition="in" filter="blinds(horizontal)">
                                      <p:cBhvr>
                                        <p:cTn id="28" dur="500"/>
                                        <p:tgtEl>
                                          <p:spTgt spid="1536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linds(horizontal)">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linds(horizontal)">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linds(horizontal)">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P spid="27652" grpId="0" bldLvl="0" animBg="1"/>
      <p:bldP spid="2" grpId="0" bldLvl="0" animBg="1"/>
      <p:bldP spid="4" grpId="0" bldLvl="0" animBg="1"/>
      <p:bldP spid="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990600" y="1276350"/>
            <a:ext cx="6830060" cy="2679065"/>
          </a:xfrm>
          <a:prstGeom prst="rect">
            <a:avLst/>
          </a:prstGeom>
          <a:noFill/>
          <a:ln w="9525">
            <a:noFill/>
          </a:ln>
        </p:spPr>
        <p:txBody>
          <a:bodyPr wrap="square" anchor="t" anchorCtr="0">
            <a:spAutoFit/>
          </a:bodyPr>
          <a:p>
            <a:pPr indent="278130">
              <a:lnSpc>
                <a:spcPct val="170000"/>
              </a:lnSpc>
            </a:pPr>
            <a:r>
              <a:rPr lang="en-US" altLang="zh-CN" sz="2100" b="1">
                <a:solidFill>
                  <a:srgbClr val="000000"/>
                </a:solidFill>
                <a:latin typeface="楷体" panose="02010609060101010101" charset="-122"/>
                <a:ea typeface="楷体" panose="02010609060101010101" charset="-122"/>
              </a:rPr>
              <a:t>   </a:t>
            </a:r>
            <a:r>
              <a:rPr lang="zh-CN" altLang="en-US" sz="2100" b="1">
                <a:solidFill>
                  <a:srgbClr val="000000"/>
                </a:solidFill>
                <a:latin typeface="楷体" panose="02010609060101010101" charset="-122"/>
                <a:ea typeface="楷体" panose="02010609060101010101" charset="-122"/>
              </a:rPr>
              <a:t>以“麻妈妈骑马，马慢，麻妈妈骂马”这则绕口令为例：</a:t>
            </a:r>
            <a:endParaRPr lang="zh-CN" altLang="en-US" sz="2100" b="1">
              <a:solidFill>
                <a:srgbClr val="000000"/>
              </a:solidFill>
              <a:latin typeface="楷体" panose="02010609060101010101" charset="-122"/>
              <a:ea typeface="楷体" panose="02010609060101010101" charset="-122"/>
            </a:endParaRPr>
          </a:p>
          <a:p>
            <a:pPr indent="278130">
              <a:lnSpc>
                <a:spcPct val="170000"/>
              </a:lnSpc>
            </a:pPr>
            <a:r>
              <a:rPr lang="zh-CN" altLang="en-US" sz="2100" b="1">
                <a:solidFill>
                  <a:srgbClr val="000000"/>
                </a:solidFill>
                <a:latin typeface="楷体" panose="02010609060101010101" charset="-122"/>
                <a:ea typeface="楷体" panose="02010609060101010101" charset="-122"/>
              </a:rPr>
              <a:t>  </a:t>
            </a:r>
            <a:r>
              <a:rPr lang="zh-CN" altLang="en-US" sz="1800" b="1">
                <a:solidFill>
                  <a:srgbClr val="0000FF"/>
                </a:solidFill>
                <a:latin typeface="楷体" panose="02010609060101010101" charset="-122"/>
                <a:ea typeface="楷体" panose="02010609060101010101" charset="-122"/>
              </a:rPr>
              <a:t>第一遍</a:t>
            </a:r>
            <a:r>
              <a:rPr lang="zh-CN" altLang="en-US" sz="1800" b="1">
                <a:solidFill>
                  <a:srgbClr val="000000"/>
                </a:solidFill>
                <a:latin typeface="楷体" panose="02010609060101010101" charset="-122"/>
                <a:ea typeface="楷体" panose="02010609060101010101" charset="-122"/>
              </a:rPr>
              <a:t>：麻妈妈</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骑</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马，马</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慢，麻妈妈</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骂</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马。　　</a:t>
            </a:r>
            <a:endParaRPr lang="zh-CN" altLang="en-US" sz="1800" b="1">
              <a:solidFill>
                <a:srgbClr val="000000"/>
              </a:solidFill>
              <a:latin typeface="楷体" panose="02010609060101010101" charset="-122"/>
              <a:ea typeface="楷体" panose="02010609060101010101" charset="-122"/>
            </a:endParaRPr>
          </a:p>
          <a:p>
            <a:pPr indent="278130">
              <a:lnSpc>
                <a:spcPct val="170000"/>
              </a:lnSpc>
            </a:pPr>
            <a:r>
              <a:rPr lang="zh-CN" altLang="en-US" sz="1800" b="1">
                <a:solidFill>
                  <a:srgbClr val="000000"/>
                </a:solidFill>
                <a:latin typeface="楷体" panose="02010609060101010101" charset="-122"/>
                <a:ea typeface="楷体" panose="02010609060101010101" charset="-122"/>
              </a:rPr>
              <a:t>  </a:t>
            </a:r>
            <a:r>
              <a:rPr lang="zh-CN" altLang="en-US" sz="1800" b="1">
                <a:solidFill>
                  <a:srgbClr val="0000FF"/>
                </a:solidFill>
                <a:latin typeface="楷体" panose="02010609060101010101" charset="-122"/>
                <a:ea typeface="楷体" panose="02010609060101010101" charset="-122"/>
              </a:rPr>
              <a:t>第二遍</a:t>
            </a:r>
            <a:r>
              <a:rPr lang="zh-CN" altLang="en-US" sz="1800" b="1">
                <a:solidFill>
                  <a:srgbClr val="000000"/>
                </a:solidFill>
                <a:latin typeface="楷体" panose="02010609060101010101" charset="-122"/>
                <a:ea typeface="楷体" panose="02010609060101010101" charset="-122"/>
              </a:rPr>
              <a:t>：麻妈妈</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骑马，马慢，麻妈妈</a:t>
            </a:r>
            <a:r>
              <a:rPr lang="en-US" altLang="zh-CN" sz="1800" b="1">
                <a:solidFill>
                  <a:srgbClr val="000000"/>
                </a:solidFill>
                <a:latin typeface="楷体" panose="02010609060101010101" charset="-122"/>
                <a:ea typeface="楷体" panose="02010609060101010101" charset="-122"/>
              </a:rPr>
              <a:t>—</a:t>
            </a:r>
            <a:r>
              <a:rPr lang="zh-CN" altLang="en-US" sz="1800" b="1">
                <a:solidFill>
                  <a:srgbClr val="000000"/>
                </a:solidFill>
                <a:latin typeface="楷体" panose="02010609060101010101" charset="-122"/>
                <a:ea typeface="楷体" panose="02010609060101010101" charset="-122"/>
              </a:rPr>
              <a:t>骂马。</a:t>
            </a:r>
            <a:endParaRPr lang="zh-CN" altLang="en-US" sz="1800" b="1">
              <a:solidFill>
                <a:srgbClr val="000000"/>
              </a:solidFill>
              <a:latin typeface="楷体" panose="02010609060101010101" charset="-122"/>
              <a:ea typeface="楷体" panose="02010609060101010101" charset="-122"/>
            </a:endParaRPr>
          </a:p>
          <a:p>
            <a:pPr indent="278130">
              <a:lnSpc>
                <a:spcPct val="170000"/>
              </a:lnSpc>
            </a:pPr>
            <a:r>
              <a:rPr lang="zh-CN" altLang="en-US" sz="1800" b="1">
                <a:solidFill>
                  <a:srgbClr val="000000"/>
                </a:solidFill>
                <a:latin typeface="楷体" panose="02010609060101010101" charset="-122"/>
                <a:ea typeface="楷体" panose="02010609060101010101" charset="-122"/>
              </a:rPr>
              <a:t>  </a:t>
            </a:r>
            <a:r>
              <a:rPr lang="zh-CN" altLang="en-US" sz="1800" b="1">
                <a:solidFill>
                  <a:srgbClr val="0000FF"/>
                </a:solidFill>
                <a:latin typeface="楷体" panose="02010609060101010101" charset="-122"/>
                <a:ea typeface="楷体" panose="02010609060101010101" charset="-122"/>
              </a:rPr>
              <a:t>第三遍</a:t>
            </a:r>
            <a:r>
              <a:rPr lang="zh-CN" altLang="en-US" sz="1800" b="1">
                <a:solidFill>
                  <a:srgbClr val="000000"/>
                </a:solidFill>
                <a:latin typeface="楷体" panose="02010609060101010101" charset="-122"/>
                <a:ea typeface="楷体" panose="02010609060101010101" charset="-122"/>
              </a:rPr>
              <a:t>：麻妈妈骑马，马慢，麻妈妈骂马。</a:t>
            </a:r>
            <a:endParaRPr lang="zh-CN" altLang="en-US" sz="1800" b="1">
              <a:latin typeface="楷体" panose="02010609060101010101" charset="-122"/>
              <a:ea typeface="楷体" panose="02010609060101010101" charset="-122"/>
            </a:endParaRPr>
          </a:p>
        </p:txBody>
      </p:sp>
      <p:sp>
        <p:nvSpPr>
          <p:cNvPr id="30723" name="矩形 30722"/>
          <p:cNvSpPr/>
          <p:nvPr/>
        </p:nvSpPr>
        <p:spPr>
          <a:xfrm>
            <a:off x="6629760" y="228640"/>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1</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0">
                                            <p:txEl>
                                              <p:charRg st="0" end="29"/>
                                            </p:txEl>
                                          </p:spTgt>
                                        </p:tgtEl>
                                        <p:attrNameLst>
                                          <p:attrName>style.visibility</p:attrName>
                                        </p:attrNameLst>
                                      </p:cBhvr>
                                      <p:to>
                                        <p:strVal val="visible"/>
                                      </p:to>
                                    </p:set>
                                    <p:animEffect transition="in" filter="blinds(horizontal)">
                                      <p:cBhvr>
                                        <p:cTn id="12" dur="500"/>
                                        <p:tgtEl>
                                          <p:spTgt spid="100">
                                            <p:txEl>
                                              <p:charRg st="0" end="2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0">
                                            <p:txEl>
                                              <p:charRg st="29" end="58"/>
                                            </p:txEl>
                                          </p:spTgt>
                                        </p:tgtEl>
                                        <p:attrNameLst>
                                          <p:attrName>style.visibility</p:attrName>
                                        </p:attrNameLst>
                                      </p:cBhvr>
                                      <p:to>
                                        <p:strVal val="visible"/>
                                      </p:to>
                                    </p:set>
                                    <p:animEffect transition="in" filter="blinds(horizontal)">
                                      <p:cBhvr>
                                        <p:cTn id="17" dur="500"/>
                                        <p:tgtEl>
                                          <p:spTgt spid="100">
                                            <p:txEl>
                                              <p:charRg st="29" end="5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0">
                                            <p:txEl>
                                              <p:charRg st="58" end="82"/>
                                            </p:txEl>
                                          </p:spTgt>
                                        </p:tgtEl>
                                        <p:attrNameLst>
                                          <p:attrName>style.visibility</p:attrName>
                                        </p:attrNameLst>
                                      </p:cBhvr>
                                      <p:to>
                                        <p:strVal val="visible"/>
                                      </p:to>
                                    </p:set>
                                    <p:animEffect transition="in" filter="blinds(horizontal)">
                                      <p:cBhvr>
                                        <p:cTn id="22" dur="500"/>
                                        <p:tgtEl>
                                          <p:spTgt spid="100">
                                            <p:txEl>
                                              <p:charRg st="58" end="8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0">
                                            <p:txEl>
                                              <p:charRg st="82" end="104"/>
                                            </p:txEl>
                                          </p:spTgt>
                                        </p:tgtEl>
                                        <p:attrNameLst>
                                          <p:attrName>style.visibility</p:attrName>
                                        </p:attrNameLst>
                                      </p:cBhvr>
                                      <p:to>
                                        <p:strVal val="visible"/>
                                      </p:to>
                                    </p:set>
                                    <p:animEffect transition="in" filter="blinds(horizontal)">
                                      <p:cBhvr>
                                        <p:cTn id="27" dur="500"/>
                                        <p:tgtEl>
                                          <p:spTgt spid="100">
                                            <p:txEl>
                                              <p:charRg st="82" end="10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5843" name="Rectangle 3"/>
          <p:cNvSpPr>
            <a:spLocks noGrp="1" noRot="1"/>
          </p:cNvSpPr>
          <p:nvPr>
            <p:ph type="body" idx="4294967295"/>
          </p:nvPr>
        </p:nvSpPr>
        <p:spPr>
          <a:xfrm>
            <a:off x="685800" y="1123950"/>
            <a:ext cx="7310120" cy="3660775"/>
          </a:xfrm>
        </p:spPr>
        <p:txBody>
          <a:bodyPr wrap="square" anchor="t" anchorCtr="0"/>
          <a:p>
            <a:pPr marL="0" indent="0" eaLnBrk="1" hangingPunct="1">
              <a:lnSpc>
                <a:spcPct val="180000"/>
              </a:lnSpc>
              <a:buNone/>
            </a:pPr>
            <a:r>
              <a:rPr lang="en-US" altLang="zh-CN" sz="2100" b="1" dirty="0">
                <a:latin typeface="楷体" panose="02010609060101010101" charset="-122"/>
                <a:ea typeface="楷体" panose="02010609060101010101" charset="-122"/>
              </a:rPr>
              <a:t>    </a:t>
            </a:r>
            <a:r>
              <a:rPr lang="zh-CN" altLang="en-US" sz="2100" b="1" dirty="0">
                <a:latin typeface="楷体" panose="02010609060101010101" charset="-122"/>
                <a:ea typeface="楷体" panose="02010609060101010101" charset="-122"/>
              </a:rPr>
              <a:t>再以“唐唐端糖汤上堂，汤淌糖汤烫了唐唐。”这则绕口令为例：</a:t>
            </a:r>
            <a:br>
              <a:rPr lang="zh-CN" altLang="en-US" sz="2100" b="1" dirty="0">
                <a:latin typeface="楷体" panose="02010609060101010101" charset="-122"/>
                <a:ea typeface="楷体" panose="02010609060101010101" charset="-122"/>
              </a:rPr>
            </a:br>
            <a:r>
              <a:rPr lang="zh-CN" altLang="en-US" sz="1800" b="1" dirty="0">
                <a:solidFill>
                  <a:schemeClr val="hlink"/>
                </a:solidFill>
                <a:latin typeface="楷体" panose="02010609060101010101" charset="-122"/>
                <a:ea typeface="楷体" panose="02010609060101010101" charset="-122"/>
              </a:rPr>
              <a:t>第一遍</a:t>
            </a:r>
            <a:r>
              <a:rPr lang="zh-CN" altLang="en-US" sz="1800" b="1" dirty="0">
                <a:latin typeface="楷体" panose="02010609060101010101" charset="-122"/>
                <a:ea typeface="楷体" panose="02010609060101010101" charset="-122"/>
              </a:rPr>
              <a:t>：唐唐</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端</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糖汤</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上</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堂，汤</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淌</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糖汤</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烫了</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唐唐。</a:t>
            </a:r>
            <a:br>
              <a:rPr lang="zh-CN" altLang="en-US" sz="1800" b="1" dirty="0">
                <a:latin typeface="楷体" panose="02010609060101010101" charset="-122"/>
                <a:ea typeface="楷体" panose="02010609060101010101" charset="-122"/>
              </a:rPr>
            </a:br>
            <a:r>
              <a:rPr lang="zh-CN" altLang="en-US" sz="1800" b="1" dirty="0">
                <a:solidFill>
                  <a:schemeClr val="hlink"/>
                </a:solidFill>
                <a:latin typeface="楷体" panose="02010609060101010101" charset="-122"/>
                <a:ea typeface="楷体" panose="02010609060101010101" charset="-122"/>
              </a:rPr>
              <a:t>第二遍</a:t>
            </a:r>
            <a:r>
              <a:rPr lang="zh-CN" altLang="en-US" sz="1800" b="1" dirty="0">
                <a:latin typeface="楷体" panose="02010609060101010101" charset="-122"/>
                <a:ea typeface="楷体" panose="02010609060101010101" charset="-122"/>
              </a:rPr>
              <a:t>：唐唐</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端糖汤</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上堂，汤淌</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糖汤</a:t>
            </a:r>
            <a:r>
              <a:rPr lang="en-US" altLang="zh-CN" sz="1800" b="1" dirty="0">
                <a:latin typeface="楷体" panose="02010609060101010101" charset="-122"/>
                <a:ea typeface="楷体" panose="02010609060101010101" charset="-122"/>
              </a:rPr>
              <a:t>—</a:t>
            </a:r>
            <a:r>
              <a:rPr lang="zh-CN" altLang="en-US" sz="1800" b="1" dirty="0">
                <a:latin typeface="楷体" panose="02010609060101010101" charset="-122"/>
                <a:ea typeface="楷体" panose="02010609060101010101" charset="-122"/>
              </a:rPr>
              <a:t>烫了唐唐。</a:t>
            </a:r>
            <a:br>
              <a:rPr lang="zh-CN" altLang="en-US" sz="1800" b="1" dirty="0">
                <a:latin typeface="楷体" panose="02010609060101010101" charset="-122"/>
                <a:ea typeface="楷体" panose="02010609060101010101" charset="-122"/>
              </a:rPr>
            </a:br>
            <a:r>
              <a:rPr lang="zh-CN" altLang="en-US" sz="1800" b="1" dirty="0">
                <a:solidFill>
                  <a:schemeClr val="hlink"/>
                </a:solidFill>
                <a:latin typeface="楷体" panose="02010609060101010101" charset="-122"/>
                <a:ea typeface="楷体" panose="02010609060101010101" charset="-122"/>
              </a:rPr>
              <a:t>第三遍</a:t>
            </a:r>
            <a:r>
              <a:rPr lang="zh-CN" altLang="en-US" sz="1800" b="1" dirty="0">
                <a:latin typeface="楷体" panose="02010609060101010101" charset="-122"/>
                <a:ea typeface="楷体" panose="02010609060101010101" charset="-122"/>
              </a:rPr>
              <a:t>：唐唐端糖汤上堂，汤淌糖汤烫了唐唐。 </a:t>
            </a:r>
            <a:endParaRPr lang="zh-CN" altLang="en-US" sz="1800" b="1" dirty="0">
              <a:latin typeface="楷体" panose="02010609060101010101" charset="-122"/>
              <a:ea typeface="楷体" panose="02010609060101010101" charset="-122"/>
            </a:endParaRPr>
          </a:p>
        </p:txBody>
      </p:sp>
      <p:sp>
        <p:nvSpPr>
          <p:cNvPr id="30723" name="矩形 30722"/>
          <p:cNvSpPr/>
          <p:nvPr/>
        </p:nvSpPr>
        <p:spPr>
          <a:xfrm>
            <a:off x="7619430" y="209580"/>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2</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843">
                                            <p:txEl>
                                              <p:charRg st="0" end="113"/>
                                            </p:txEl>
                                          </p:spTgt>
                                        </p:tgtEl>
                                        <p:attrNameLst>
                                          <p:attrName>style.visibility</p:attrName>
                                        </p:attrNameLst>
                                      </p:cBhvr>
                                      <p:to>
                                        <p:strVal val="visible"/>
                                      </p:to>
                                    </p:set>
                                    <p:animEffect transition="in" filter="blinds(horizontal)">
                                      <p:cBhvr>
                                        <p:cTn id="12" dur="500"/>
                                        <p:tgtEl>
                                          <p:spTgt spid="35843">
                                            <p:txEl>
                                              <p:charRg st="0" end="1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6867" name="Rectangle 3"/>
          <p:cNvSpPr>
            <a:spLocks noGrp="1" noRot="1"/>
          </p:cNvSpPr>
          <p:nvPr>
            <p:ph type="body" idx="4294967295"/>
          </p:nvPr>
        </p:nvSpPr>
        <p:spPr>
          <a:xfrm>
            <a:off x="606425" y="1352550"/>
            <a:ext cx="7931150" cy="3564255"/>
          </a:xfrm>
          <a:ln>
            <a:miter/>
          </a:ln>
        </p:spPr>
        <p:txBody>
          <a:bodyPr wrap="square" anchor="t"/>
          <a:p>
            <a:pPr marL="0" marR="0" lvl="0" indent="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pPr>
            <a:r>
              <a:rPr kumimoji="0" lang="en-US" altLang="zh-CN" sz="1800" b="1" i="0" u="none" strike="noStrike" kern="1200" cap="none" spc="0" normalizeH="0" baseline="0" noProof="1" dirty="0">
                <a:solidFill>
                  <a:schemeClr val="tx1"/>
                </a:solidFill>
                <a:latin typeface="楷体" panose="02010609060101010101" charset="-122"/>
                <a:ea typeface="楷体" panose="02010609060101010101" charset="-122"/>
                <a:cs typeface="+mn-cs"/>
              </a:rPr>
              <a:t>    </a:t>
            </a:r>
            <a:r>
              <a:rPr kumimoji="0" lang="zh-CN" altLang="en-US" sz="1800" b="1" i="0" u="none" strike="noStrike" kern="1200" cap="none" spc="0" normalizeH="0" baseline="0" noProof="1" dirty="0">
                <a:solidFill>
                  <a:schemeClr val="tx1"/>
                </a:solidFill>
                <a:latin typeface="楷体" panose="02010609060101010101" charset="-122"/>
                <a:ea typeface="楷体" panose="02010609060101010101" charset="-122"/>
                <a:cs typeface="+mn-cs"/>
              </a:rPr>
              <a:t>准，就是发音清楚，咬字准确。绕口令作为一种有趣的语言游戏，同时也是一项复杂的语言活动。一方面，大量的同音异调、相近字音、叠字重句是绕口令形式上的鲜明特色，在朗读时，稍微不注意，便会出现差错。另一方面，说绕口令时，需要唇、舌、齿等发音器官的整体协调性。舌头的部位、嘴唇的形状、口腔的开闭等，都直接影响着发音的准确与否。</a:t>
            </a:r>
            <a:endParaRPr kumimoji="0" lang="zh-CN" altLang="en-US" sz="1800" b="1" i="0" u="none" strike="noStrike" kern="1200" cap="none" spc="0" normalizeH="0" baseline="0" noProof="1" dirty="0">
              <a:solidFill>
                <a:schemeClr val="tx1"/>
              </a:solidFill>
              <a:latin typeface="楷体" panose="02010609060101010101" charset="-122"/>
              <a:ea typeface="楷体" panose="02010609060101010101" charset="-122"/>
              <a:cs typeface="+mn-cs"/>
            </a:endParaRPr>
          </a:p>
          <a:p>
            <a:pPr marL="0" marR="0" lvl="0" indent="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pPr>
            <a:r>
              <a:rPr kumimoji="0" lang="zh-CN" altLang="en-US" sz="1800" b="1" i="0" u="none" strike="noStrike" kern="1200" cap="none" spc="0" normalizeH="0" baseline="0" noProof="1" dirty="0">
                <a:solidFill>
                  <a:schemeClr val="tx1"/>
                </a:solidFill>
                <a:latin typeface="楷体" panose="02010609060101010101" charset="-122"/>
                <a:ea typeface="楷体" panose="02010609060101010101" charset="-122"/>
                <a:cs typeface="+mn-cs"/>
              </a:rPr>
              <a:t>    因此，教孩子学说绕口令，必须要注重一个“</a:t>
            </a:r>
            <a:r>
              <a:rPr kumimoji="0" lang="zh-CN" altLang="en-US" sz="1800" b="1" i="0" u="none" strike="noStrike" kern="1200" cap="none" spc="0" normalizeH="0" baseline="0" noProof="1" dirty="0">
                <a:solidFill>
                  <a:srgbClr val="FF0000"/>
                </a:solidFill>
                <a:latin typeface="楷体" panose="02010609060101010101" charset="-122"/>
                <a:ea typeface="楷体" panose="02010609060101010101" charset="-122"/>
                <a:cs typeface="+mn-cs"/>
              </a:rPr>
              <a:t>准</a:t>
            </a:r>
            <a:r>
              <a:rPr kumimoji="0" lang="zh-CN" altLang="en-US" sz="1800" b="1" i="0" u="none" strike="noStrike" kern="1200" cap="none" spc="0" normalizeH="0" baseline="0" noProof="1" dirty="0">
                <a:solidFill>
                  <a:schemeClr val="tx1"/>
                </a:solidFill>
                <a:latin typeface="楷体" panose="02010609060101010101" charset="-122"/>
                <a:ea typeface="楷体" panose="02010609060101010101" charset="-122"/>
                <a:cs typeface="+mn-cs"/>
              </a:rPr>
              <a:t>”字。咬准每一个字音，读准每一个句子，才能真正发挥绕口令练习发音能力的作用。  </a:t>
            </a:r>
            <a:endParaRPr kumimoji="0" lang="zh-CN" altLang="en-US" sz="1800" b="1" i="0" u="none" strike="noStrike" kern="1200" cap="none" spc="0" normalizeH="0" baseline="0" noProof="1" dirty="0">
              <a:solidFill>
                <a:schemeClr val="tx1"/>
              </a:solidFill>
              <a:latin typeface="楷体" panose="02010609060101010101" charset="-122"/>
              <a:ea typeface="楷体" panose="02010609060101010101"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
            </a:pPr>
            <a:endParaRPr kumimoji="0" lang="en-US" altLang="x-none" sz="1800" b="1" i="0" u="none" strike="noStrike" kern="1200" cap="none" spc="0" normalizeH="0" baseline="0" noProof="1" dirty="0">
              <a:solidFill>
                <a:schemeClr val="tx1"/>
              </a:solidFill>
              <a:latin typeface="楷体" panose="02010609060101010101" charset="-122"/>
              <a:ea typeface="楷体" panose="02010609060101010101" charset="-122"/>
              <a:cs typeface="+mn-cs"/>
            </a:endParaRPr>
          </a:p>
        </p:txBody>
      </p:sp>
      <p:sp>
        <p:nvSpPr>
          <p:cNvPr id="30725" name="Rounded Rectangle 5"/>
          <p:cNvSpPr/>
          <p:nvPr/>
        </p:nvSpPr>
        <p:spPr>
          <a:xfrm>
            <a:off x="609745" y="742970"/>
            <a:ext cx="2225668" cy="51325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2.发音由准至精  </a:t>
            </a:r>
            <a:r>
              <a:rPr lang="zh-CN" altLang="en-US" sz="21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1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6867">
                                            <p:txEl>
                                              <p:charRg st="0" end="163"/>
                                            </p:txEl>
                                          </p:spTgt>
                                        </p:tgtEl>
                                        <p:attrNameLst>
                                          <p:attrName>style.visibility</p:attrName>
                                        </p:attrNameLst>
                                      </p:cBhvr>
                                      <p:to>
                                        <p:strVal val="visible"/>
                                      </p:to>
                                    </p:set>
                                    <p:animEffect transition="in" filter="blinds(horizontal)">
                                      <p:cBhvr>
                                        <p:cTn id="13" dur="500"/>
                                        <p:tgtEl>
                                          <p:spTgt spid="36867">
                                            <p:txEl>
                                              <p:charRg st="0" end="16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6867">
                                            <p:txEl>
                                              <p:charRg st="163" end="229"/>
                                            </p:txEl>
                                          </p:spTgt>
                                        </p:tgtEl>
                                        <p:attrNameLst>
                                          <p:attrName>style.visibility</p:attrName>
                                        </p:attrNameLst>
                                      </p:cBhvr>
                                      <p:to>
                                        <p:strVal val="visible"/>
                                      </p:to>
                                    </p:set>
                                    <p:animEffect transition="in" filter="blinds(horizontal)">
                                      <p:cBhvr>
                                        <p:cTn id="18" dur="500"/>
                                        <p:tgtEl>
                                          <p:spTgt spid="36867">
                                            <p:txEl>
                                              <p:charRg st="163" end="2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7890" name="Rectangle 3"/>
          <p:cNvSpPr>
            <a:spLocks noGrp="1" noRot="1"/>
          </p:cNvSpPr>
          <p:nvPr>
            <p:ph type="body" idx="4294967295"/>
          </p:nvPr>
        </p:nvSpPr>
        <p:spPr>
          <a:xfrm>
            <a:off x="685800" y="1731010"/>
            <a:ext cx="7614920" cy="3413125"/>
          </a:xfrm>
        </p:spPr>
        <p:txBody>
          <a:bodyPr wrap="square" anchor="t" anchorCtr="0"/>
          <a:p>
            <a:pPr eaLnBrk="1" hangingPunct="1">
              <a:lnSpc>
                <a:spcPct val="170000"/>
              </a:lnSpc>
              <a:buNone/>
            </a:pPr>
            <a:r>
              <a:rPr lang="en-US" altLang="zh-CN" sz="2100" b="1" dirty="0">
                <a:latin typeface="楷体" panose="02010609060101010101" charset="-122"/>
                <a:ea typeface="楷体" panose="02010609060101010101" charset="-122"/>
              </a:rPr>
              <a:t>      </a:t>
            </a:r>
            <a:r>
              <a:rPr lang="zh-CN" altLang="en-US" sz="2100" b="1" dirty="0">
                <a:latin typeface="楷体" panose="02010609060101010101" charset="-122"/>
                <a:ea typeface="楷体" panose="02010609060101010101" charset="-122"/>
              </a:rPr>
              <a:t>教师在示范朗读绕口令时，应注意根据每则绕口令的内容特点，恰当地划分好语节，注意读出节奏感、韵律感。</a:t>
            </a:r>
            <a:endParaRPr lang="zh-CN" altLang="en-US" sz="2100" b="1" dirty="0">
              <a:latin typeface="楷体" panose="02010609060101010101" charset="-122"/>
              <a:ea typeface="楷体" panose="02010609060101010101" charset="-122"/>
            </a:endParaRPr>
          </a:p>
        </p:txBody>
      </p:sp>
      <p:sp>
        <p:nvSpPr>
          <p:cNvPr id="30725" name="Rounded Rectangle 5"/>
          <p:cNvSpPr/>
          <p:nvPr/>
        </p:nvSpPr>
        <p:spPr>
          <a:xfrm>
            <a:off x="990725" y="971630"/>
            <a:ext cx="3648713" cy="51325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3.划分语节，读出节奏感  </a:t>
            </a:r>
            <a:r>
              <a:rPr lang="zh-CN" altLang="en-US" sz="21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1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7890">
                                            <p:txEl>
                                              <p:charRg st="0" end="56"/>
                                            </p:txEl>
                                          </p:spTgt>
                                        </p:tgtEl>
                                        <p:attrNameLst>
                                          <p:attrName>style.visibility</p:attrName>
                                        </p:attrNameLst>
                                      </p:cBhvr>
                                      <p:to>
                                        <p:strVal val="visible"/>
                                      </p:to>
                                    </p:set>
                                    <p:animEffect transition="in" filter="blinds(horizontal)">
                                      <p:cBhvr>
                                        <p:cTn id="13" dur="500"/>
                                        <p:tgtEl>
                                          <p:spTgt spid="37890">
                                            <p:txEl>
                                              <p:charRg st="0" end="5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7" name="文本框 99"/>
          <p:cNvSpPr txBox="1"/>
          <p:nvPr/>
        </p:nvSpPr>
        <p:spPr>
          <a:xfrm>
            <a:off x="753110" y="1352550"/>
            <a:ext cx="7637145" cy="2835275"/>
          </a:xfrm>
          <a:prstGeom prst="rect">
            <a:avLst/>
          </a:prstGeom>
          <a:noFill/>
          <a:ln w="9525">
            <a:noFill/>
          </a:ln>
        </p:spPr>
        <p:txBody>
          <a:bodyPr wrap="square" anchor="t" anchorCtr="0">
            <a:spAutoFit/>
          </a:bodyPr>
          <a:p>
            <a:pPr indent="278130">
              <a:lnSpc>
                <a:spcPct val="170000"/>
              </a:lnSpc>
            </a:pPr>
            <a:r>
              <a:rPr lang="en-US" altLang="zh-CN" sz="2100" b="1">
                <a:solidFill>
                  <a:srgbClr val="000000"/>
                </a:solidFill>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rPr>
              <a:t>例如，“波波拔萝卜，婆婆帮波波。婆婆爬山坡，波波拉婆婆。婆婆疼波波，波波爱婆婆。”</a:t>
            </a:r>
            <a:endParaRPr lang="zh-CN" altLang="en-US" sz="2100" b="1">
              <a:latin typeface="楷体" panose="02010609060101010101" charset="-122"/>
              <a:ea typeface="楷体" panose="02010609060101010101" charset="-122"/>
            </a:endParaRPr>
          </a:p>
          <a:p>
            <a:pPr indent="278130">
              <a:lnSpc>
                <a:spcPct val="170000"/>
              </a:lnSpc>
            </a:pPr>
            <a:r>
              <a:rPr lang="zh-CN" altLang="en-US" sz="2100" b="1">
                <a:latin typeface="楷体" panose="02010609060101010101" charset="-122"/>
                <a:ea typeface="楷体" panose="02010609060101010101" charset="-122"/>
              </a:rPr>
              <a:t>  这则绕口令，每五字一句，可以</a:t>
            </a:r>
            <a:r>
              <a:rPr lang="zh-CN" altLang="en-US" sz="2100" b="1">
                <a:solidFill>
                  <a:srgbClr val="0000FF"/>
                </a:solidFill>
                <a:latin typeface="楷体" panose="02010609060101010101" charset="-122"/>
                <a:ea typeface="楷体" panose="02010609060101010101" charset="-122"/>
              </a:rPr>
              <a:t>一句两顿</a:t>
            </a:r>
            <a:r>
              <a:rPr lang="zh-CN" altLang="en-US" sz="2100" b="1">
                <a:latin typeface="楷体" panose="02010609060101010101" charset="-122"/>
                <a:ea typeface="楷体" panose="02010609060101010101" charset="-122"/>
              </a:rPr>
              <a:t>，句中一顿，句尾一顿，全篇采用</a:t>
            </a:r>
            <a:r>
              <a:rPr lang="zh-CN" altLang="en-US" sz="2100" b="1">
                <a:solidFill>
                  <a:srgbClr val="0000FF"/>
                </a:solidFill>
                <a:latin typeface="楷体" panose="02010609060101010101" charset="-122"/>
                <a:ea typeface="楷体" panose="02010609060101010101" charset="-122"/>
              </a:rPr>
              <a:t>二三拍</a:t>
            </a:r>
            <a:r>
              <a:rPr lang="zh-CN" altLang="en-US" sz="2100" b="1">
                <a:latin typeface="楷体" panose="02010609060101010101" charset="-122"/>
                <a:ea typeface="楷体" panose="02010609060101010101" charset="-122"/>
              </a:rPr>
              <a:t>，读为“波波</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拔萝卜，婆婆</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帮波波。婆婆</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爬山坡，波波</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拉婆婆。婆婆</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疼波波，波波</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爱婆婆。”</a:t>
            </a:r>
            <a:endParaRPr lang="zh-CN" altLang="en-US" sz="2100" b="1">
              <a:latin typeface="楷体" panose="02010609060101010101" charset="-122"/>
              <a:ea typeface="楷体" panose="02010609060101010101" charset="-122"/>
            </a:endParaRPr>
          </a:p>
        </p:txBody>
      </p:sp>
      <p:sp>
        <p:nvSpPr>
          <p:cNvPr id="60418" name="矩形 30722"/>
          <p:cNvSpPr/>
          <p:nvPr/>
        </p:nvSpPr>
        <p:spPr>
          <a:xfrm>
            <a:off x="7314290" y="361990"/>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1</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3" name="Rectangle 3"/>
          <p:cNvSpPr>
            <a:spLocks noGrp="1" noRot="1"/>
          </p:cNvSpPr>
          <p:nvPr>
            <p:ph type="body" idx="4294967295"/>
          </p:nvPr>
        </p:nvSpPr>
        <p:spPr>
          <a:xfrm>
            <a:off x="582295" y="883285"/>
            <a:ext cx="7979410" cy="3660775"/>
          </a:xfrm>
        </p:spPr>
        <p:txBody>
          <a:bodyPr wrap="square" anchor="t" anchorCtr="0"/>
          <a:p>
            <a:pPr marL="0" indent="0" eaLnBrk="1" hangingPunct="1">
              <a:lnSpc>
                <a:spcPct val="180000"/>
              </a:lnSpc>
              <a:buNone/>
            </a:pPr>
            <a:r>
              <a:rPr lang="en-US" altLang="zh-CN" sz="2100" b="1" dirty="0">
                <a:latin typeface="楷体" panose="02010609060101010101" charset="-122"/>
                <a:ea typeface="楷体" panose="02010609060101010101" charset="-122"/>
              </a:rPr>
              <a:t>    </a:t>
            </a:r>
            <a:r>
              <a:rPr lang="zh-CN" altLang="en-US" sz="2100" b="1" dirty="0">
                <a:latin typeface="楷体" panose="02010609060101010101" charset="-122"/>
                <a:ea typeface="楷体" panose="02010609060101010101" charset="-122"/>
              </a:rPr>
              <a:t>而“宝宝吹泡泡，泡泡跑了。宝宝摸泡泡，泡泡爆了。泡泡没了，宝宝跑了。”</a:t>
            </a:r>
            <a:endParaRPr lang="zh-CN" altLang="en-US" sz="2100" b="1" dirty="0">
              <a:latin typeface="楷体" panose="02010609060101010101" charset="-122"/>
              <a:ea typeface="楷体" panose="02010609060101010101" charset="-122"/>
            </a:endParaRPr>
          </a:p>
          <a:p>
            <a:pPr marL="0" indent="0" eaLnBrk="1" hangingPunct="1">
              <a:lnSpc>
                <a:spcPct val="180000"/>
              </a:lnSpc>
              <a:buNone/>
            </a:pPr>
            <a:r>
              <a:rPr lang="zh-CN" altLang="en-US" sz="2100" b="1" dirty="0">
                <a:latin typeface="楷体" panose="02010609060101010101" charset="-122"/>
                <a:ea typeface="楷体" panose="02010609060101010101" charset="-122"/>
              </a:rPr>
              <a:t>    这则绕口令，各句字数不完全一致，各句的节奏也不相同，可以读为“宝宝</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吹泡泡，泡泡</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跑了。宝宝</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摸泡泡，泡泡</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爆了。泡泡</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没了，宝宝</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跑了。”</a:t>
            </a:r>
            <a:endParaRPr lang="zh-CN" altLang="en-US" sz="2100" b="1" dirty="0">
              <a:latin typeface="楷体" panose="02010609060101010101" charset="-122"/>
              <a:ea typeface="楷体" panose="02010609060101010101" charset="-122"/>
            </a:endParaRPr>
          </a:p>
          <a:p>
            <a:pPr marL="0" indent="0" eaLnBrk="1" hangingPunct="1">
              <a:lnSpc>
                <a:spcPct val="180000"/>
              </a:lnSpc>
              <a:buNone/>
            </a:pPr>
            <a:r>
              <a:rPr lang="zh-CN" altLang="en-US" sz="2100" b="1" dirty="0">
                <a:latin typeface="楷体" panose="02010609060101010101" charset="-122"/>
                <a:ea typeface="楷体" panose="02010609060101010101" charset="-122"/>
              </a:rPr>
              <a:t>    这则绕口令要读出俏皮的味道，需要在语气上有变化。</a:t>
            </a:r>
            <a:endParaRPr lang="zh-CN" altLang="en-US" sz="2100" b="1" dirty="0">
              <a:latin typeface="楷体" panose="02010609060101010101" charset="-122"/>
              <a:ea typeface="楷体" panose="02010609060101010101" charset="-122"/>
            </a:endParaRPr>
          </a:p>
        </p:txBody>
      </p:sp>
      <p:sp>
        <p:nvSpPr>
          <p:cNvPr id="30723" name="矩形 30722"/>
          <p:cNvSpPr/>
          <p:nvPr/>
        </p:nvSpPr>
        <p:spPr>
          <a:xfrm>
            <a:off x="7467030" y="285780"/>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示例</a:t>
            </a:r>
            <a:r>
              <a:rPr lang="en-US" altLang="zh-CN" sz="2400" b="1">
                <a:solidFill>
                  <a:schemeClr val="bg1"/>
                </a:solidFill>
                <a:latin typeface="楷体" panose="02010609060101010101" charset="-122"/>
                <a:ea typeface="楷体" panose="02010609060101010101" charset="-122"/>
                <a:sym typeface="宋体" panose="02010600030101010101" pitchFamily="2" charset="-122"/>
              </a:rPr>
              <a:t>2</a:t>
            </a:r>
            <a:endParaRPr lang="en-US" altLang="zh-CN" sz="2400" b="1">
              <a:solidFill>
                <a:schemeClr val="bg1"/>
              </a:solidFill>
              <a:latin typeface="楷体" panose="02010609060101010101" charset="-122"/>
              <a:ea typeface="楷体" panose="02010609060101010101" charset="-122"/>
              <a:sym typeface="宋体" panose="02010600030101010101" pitchFamily="2" charset="-122"/>
            </a:endParaRPr>
          </a:p>
        </p:txBody>
      </p:sp>
      <p:sp>
        <p:nvSpPr>
          <p:cNvPr id="3" name="直接连接符 2"/>
          <p:cNvSpPr/>
          <p:nvPr/>
        </p:nvSpPr>
        <p:spPr>
          <a:xfrm flipV="1">
            <a:off x="5542280" y="4438650"/>
            <a:ext cx="1821180" cy="23495"/>
          </a:xfrm>
          <a:prstGeom prst="line">
            <a:avLst/>
          </a:prstGeom>
          <a:ln w="28575" cap="flat" cmpd="sng">
            <a:solidFill>
              <a:srgbClr val="0000FF"/>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
        <p:nvSpPr>
          <p:cNvPr id="4" name="直接连接符 3"/>
          <p:cNvSpPr/>
          <p:nvPr/>
        </p:nvSpPr>
        <p:spPr>
          <a:xfrm flipV="1">
            <a:off x="3429000" y="2724150"/>
            <a:ext cx="4493895" cy="22860"/>
          </a:xfrm>
          <a:prstGeom prst="line">
            <a:avLst/>
          </a:prstGeom>
          <a:ln w="28575" cap="flat" cmpd="sng">
            <a:solidFill>
              <a:srgbClr val="0000FF"/>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843">
                                            <p:txEl>
                                              <p:charRg st="0" end="40"/>
                                            </p:txEl>
                                          </p:spTgt>
                                        </p:tgtEl>
                                        <p:attrNameLst>
                                          <p:attrName>style.visibility</p:attrName>
                                        </p:attrNameLst>
                                      </p:cBhvr>
                                      <p:to>
                                        <p:strVal val="visible"/>
                                      </p:to>
                                    </p:set>
                                    <p:animEffect transition="in" filter="blinds(horizontal)">
                                      <p:cBhvr>
                                        <p:cTn id="12" dur="500"/>
                                        <p:tgtEl>
                                          <p:spTgt spid="35843">
                                            <p:txEl>
                                              <p:charRg st="0" end="4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843">
                                            <p:txEl>
                                              <p:charRg st="40" end="115"/>
                                            </p:txEl>
                                          </p:spTgt>
                                        </p:tgtEl>
                                        <p:attrNameLst>
                                          <p:attrName>style.visibility</p:attrName>
                                        </p:attrNameLst>
                                      </p:cBhvr>
                                      <p:to>
                                        <p:strVal val="visible"/>
                                      </p:to>
                                    </p:set>
                                    <p:animEffect transition="in" filter="blinds(horizontal)">
                                      <p:cBhvr>
                                        <p:cTn id="17" dur="500"/>
                                        <p:tgtEl>
                                          <p:spTgt spid="35843">
                                            <p:txEl>
                                              <p:charRg st="40" end="11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5843">
                                            <p:txEl>
                                              <p:charRg st="115" end="144"/>
                                            </p:txEl>
                                          </p:spTgt>
                                        </p:tgtEl>
                                        <p:attrNameLst>
                                          <p:attrName>style.visibility</p:attrName>
                                        </p:attrNameLst>
                                      </p:cBhvr>
                                      <p:to>
                                        <p:strVal val="visible"/>
                                      </p:to>
                                    </p:set>
                                    <p:animEffect transition="in" filter="blinds(horizontal)">
                                      <p:cBhvr>
                                        <p:cTn id="22" dur="500"/>
                                        <p:tgtEl>
                                          <p:spTgt spid="35843">
                                            <p:txEl>
                                              <p:charRg st="115" end="14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linds(horizontal)">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ounded Rectangle 5"/>
          <p:cNvSpPr/>
          <p:nvPr/>
        </p:nvSpPr>
        <p:spPr>
          <a:xfrm>
            <a:off x="457335" y="819975"/>
            <a:ext cx="3559401" cy="51325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3.构建画面，强化形象思维  </a:t>
            </a:r>
            <a:r>
              <a:rPr lang="zh-CN" altLang="en-US" sz="21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100" b="1" dirty="0">
              <a:solidFill>
                <a:schemeClr val="bg1"/>
              </a:solidFill>
              <a:latin typeface="楷体" panose="02010609060101010101" charset="-122"/>
              <a:ea typeface="楷体" panose="02010609060101010101" charset="-122"/>
              <a:sym typeface="宋体" panose="02010600030101010101" pitchFamily="2" charset="-122"/>
            </a:endParaRPr>
          </a:p>
        </p:txBody>
      </p:sp>
      <p:sp>
        <p:nvSpPr>
          <p:cNvPr id="100" name="文本框 99"/>
          <p:cNvSpPr txBox="1"/>
          <p:nvPr/>
        </p:nvSpPr>
        <p:spPr>
          <a:xfrm>
            <a:off x="381000" y="1505585"/>
            <a:ext cx="8242300" cy="2414905"/>
          </a:xfrm>
          <a:prstGeom prst="rect">
            <a:avLst/>
          </a:prstGeom>
          <a:noFill/>
          <a:ln w="9525">
            <a:noFill/>
          </a:ln>
        </p:spPr>
        <p:txBody>
          <a:bodyPr wrap="square" anchor="t" anchorCtr="0">
            <a:spAutoFit/>
          </a:bodyPr>
          <a:p>
            <a:pPr indent="278130">
              <a:lnSpc>
                <a:spcPct val="140000"/>
              </a:lnSpc>
            </a:pPr>
            <a:r>
              <a:rPr lang="en-US" altLang="zh-CN" sz="1800" b="1">
                <a:solidFill>
                  <a:srgbClr val="000000"/>
                </a:solidFill>
                <a:latin typeface="楷体" panose="02010609060101010101" charset="-122"/>
                <a:ea typeface="楷体" panose="02010609060101010101" charset="-122"/>
              </a:rPr>
              <a:t>  </a:t>
            </a:r>
            <a:r>
              <a:rPr lang="zh-CN" altLang="en-US" sz="1800" b="1">
                <a:solidFill>
                  <a:srgbClr val="000000"/>
                </a:solidFill>
                <a:latin typeface="楷体" panose="02010609060101010101" charset="-122"/>
                <a:ea typeface="楷体" panose="02010609060101010101" charset="-122"/>
              </a:rPr>
              <a:t>绕口令言简意骇，短短几句话、几十个字就能勾勒出一幅完整的画面或一个生动的故事，且在声、韵、调方面独具特色，体现出汉语的独特魅力。教师在教华文学习者学说绕口令时要加以有效的引导，适当借助图片、动作、表情等直观教学形式强化学生的形象思维，使其头脑中形成正确的联想，进而产生一种画面感，这有利于提高学生的兴趣，增进其感悟力，强化其记忆力，促使他们尽快学会所学绕口令</a:t>
            </a:r>
            <a:r>
              <a:rPr lang="zh-CN" altLang="en-US" sz="1800" b="1">
                <a:solidFill>
                  <a:srgbClr val="000000"/>
                </a:solidFill>
                <a:latin typeface="楷体" panose="02010609060101010101" charset="-122"/>
                <a:ea typeface="楷体" panose="02010609060101010101" charset="-122"/>
              </a:rPr>
              <a:t>。  </a:t>
            </a:r>
            <a:endParaRPr lang="zh-CN" altLang="en-US" sz="1800" b="1">
              <a:solidFill>
                <a:srgbClr val="00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00">
                                            <p:txEl>
                                              <p:charRg st="0" end="101"/>
                                            </p:txEl>
                                          </p:spTgt>
                                        </p:tgtEl>
                                        <p:attrNameLst>
                                          <p:attrName>style.visibility</p:attrName>
                                        </p:attrNameLst>
                                      </p:cBhvr>
                                      <p:to>
                                        <p:strVal val="visible"/>
                                      </p:to>
                                    </p:set>
                                    <p:animEffect transition="in" filter="blinds(horizontal)">
                                      <p:cBhvr>
                                        <p:cTn id="13" dur="500"/>
                                        <p:tgtEl>
                                          <p:spTgt spid="100">
                                            <p:txEl>
                                              <p:charRg st="0" end="10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00" grpId="0" bldLvl="0" uiExpand="1"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09600" y="1429385"/>
            <a:ext cx="7605395" cy="1889760"/>
          </a:xfrm>
          <a:prstGeom prst="rect">
            <a:avLst/>
          </a:prstGeom>
        </p:spPr>
        <p:txBody>
          <a:bodyPr wrap="square">
            <a:spAutoFit/>
          </a:bodyPr>
          <a:p>
            <a:pPr marL="0" indent="0" algn="just" defTabSz="266700">
              <a:lnSpc>
                <a:spcPct val="130000"/>
              </a:lnSpc>
              <a:spcBef>
                <a:spcPct val="0"/>
              </a:spcBef>
              <a:spcAft>
                <a:spcPct val="0"/>
              </a:spcAft>
            </a:pPr>
            <a:r>
              <a:rPr lang="en-US" altLang="zh-CN" sz="1800" b="1">
                <a:solidFill>
                  <a:srgbClr val="000000"/>
                </a:solidFill>
                <a:latin typeface="楷体" panose="02010609060101010101" charset="-122"/>
                <a:ea typeface="楷体" panose="02010609060101010101" charset="-122"/>
              </a:rPr>
              <a:t>    </a:t>
            </a:r>
            <a:r>
              <a:rPr lang="zh-CN" altLang="en-US" sz="1800" b="1">
                <a:solidFill>
                  <a:srgbClr val="000000"/>
                </a:solidFill>
                <a:latin typeface="楷体" panose="02010609060101010101" charset="-122"/>
                <a:ea typeface="楷体" panose="02010609060101010101" charset="-122"/>
              </a:rPr>
              <a:t>如前面示例中分析的“乐乐和鹅”这则绕口令，巧妙地把“乐、河、鹅、和、歌、咯”几个含有单韵母e的字组合在一起，构成了一幅诙谐活泼、富有情调的生活小景，老师在教学时灵活运用图片、情景表演等方面使儿童眼前浮现出一幅天真活泼的乐乐在河边与鹅“嬉戏互动”的画面，使儿童的学习兴趣大增，取得了良好的教学效果。 </a:t>
            </a:r>
            <a:r>
              <a:rPr lang="en-US" altLang="zh-CN" sz="1800" b="1">
                <a:solidFill>
                  <a:srgbClr val="000000"/>
                </a:solidFill>
                <a:latin typeface="楷体" panose="02010609060101010101" charset="-122"/>
                <a:ea typeface="楷体" panose="02010609060101010101" charset="-122"/>
              </a:rPr>
              <a:t>   </a:t>
            </a:r>
            <a:endParaRPr lang="zh-CN" altLang="en-US" sz="1800" b="1">
              <a:solidFill>
                <a:srgbClr val="000000"/>
              </a:solidFill>
              <a:latin typeface="楷体" panose="02010609060101010101" charset="-122"/>
              <a:ea typeface="楷体"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32790" y="895985"/>
            <a:ext cx="7605395" cy="2609215"/>
          </a:xfrm>
          <a:prstGeom prst="rect">
            <a:avLst/>
          </a:prstGeom>
        </p:spPr>
        <p:txBody>
          <a:bodyPr wrap="square">
            <a:spAutoFit/>
          </a:bodyPr>
          <a:p>
            <a:pPr marL="0" indent="0" algn="just" defTabSz="266700">
              <a:lnSpc>
                <a:spcPct val="130000"/>
              </a:lnSpc>
              <a:spcBef>
                <a:spcPct val="0"/>
              </a:spcBef>
              <a:spcAft>
                <a:spcPct val="0"/>
              </a:spcAft>
            </a:pPr>
            <a:r>
              <a:rPr lang="en-US" altLang="zh-CN" sz="1800" b="1">
                <a:solidFill>
                  <a:srgbClr val="000000"/>
                </a:solidFill>
                <a:latin typeface="楷体" panose="02010609060101010101" charset="-122"/>
                <a:ea typeface="楷体" panose="02010609060101010101" charset="-122"/>
              </a:rPr>
              <a:t>    </a:t>
            </a:r>
            <a:r>
              <a:rPr lang="zh-CN" altLang="en-US" sz="1800" b="1">
                <a:solidFill>
                  <a:srgbClr val="000000"/>
                </a:solidFill>
                <a:latin typeface="楷体" panose="02010609060101010101" charset="-122"/>
                <a:ea typeface="楷体" panose="02010609060101010101" charset="-122"/>
              </a:rPr>
              <a:t>具体如下：</a:t>
            </a:r>
            <a:endParaRPr lang="zh-CN" altLang="en-US" sz="1800" b="1">
              <a:solidFill>
                <a:srgbClr val="000000"/>
              </a:solidFill>
              <a:latin typeface="楷体" panose="02010609060101010101" charset="-122"/>
              <a:ea typeface="楷体" panose="02010609060101010101" charset="-122"/>
            </a:endParaRPr>
          </a:p>
          <a:p>
            <a:pPr marL="0" indent="0" algn="just" defTabSz="266700">
              <a:lnSpc>
                <a:spcPct val="130000"/>
              </a:lnSpc>
              <a:spcBef>
                <a:spcPct val="0"/>
              </a:spcBef>
              <a:spcAft>
                <a:spcPct val="0"/>
              </a:spcAft>
            </a:pPr>
            <a:r>
              <a:rPr lang="zh-CN" altLang="en-US" sz="1800" b="1">
                <a:solidFill>
                  <a:srgbClr val="000000"/>
                </a:solidFill>
                <a:latin typeface="楷体" panose="02010609060101010101" charset="-122"/>
                <a:ea typeface="楷体" panose="02010609060101010101" charset="-122"/>
              </a:rPr>
              <a:t> </a:t>
            </a:r>
            <a:r>
              <a:rPr lang="en-US" altLang="zh-CN" sz="1800" b="1">
                <a:solidFill>
                  <a:srgbClr val="000000"/>
                </a:solidFill>
                <a:latin typeface="楷体" panose="02010609060101010101" charset="-122"/>
                <a:ea typeface="楷体" panose="02010609060101010101" charset="-122"/>
              </a:rPr>
              <a:t>   1.</a:t>
            </a:r>
            <a:r>
              <a:rPr lang="zh-CN" altLang="en-US" sz="1800" b="1">
                <a:solidFill>
                  <a:srgbClr val="000000"/>
                </a:solidFill>
                <a:latin typeface="楷体" panose="02010609060101010101" charset="-122"/>
                <a:ea typeface="楷体" panose="02010609060101010101" charset="-122"/>
              </a:rPr>
              <a:t>老师用生动的形式示范诵读今天要练习的绕口令“乐乐和鹅”，激发学生的兴趣。</a:t>
            </a:r>
            <a:endParaRPr lang="zh-CN" altLang="en-US" sz="1800" b="1">
              <a:solidFill>
                <a:srgbClr val="000000"/>
              </a:solidFill>
              <a:latin typeface="楷体" panose="02010609060101010101" charset="-122"/>
              <a:ea typeface="楷体" panose="02010609060101010101" charset="-122"/>
            </a:endParaRPr>
          </a:p>
          <a:p>
            <a:pPr marL="0" indent="0" algn="just" defTabSz="266700">
              <a:lnSpc>
                <a:spcPct val="130000"/>
              </a:lnSpc>
              <a:spcBef>
                <a:spcPct val="0"/>
              </a:spcBef>
              <a:spcAft>
                <a:spcPct val="0"/>
              </a:spcAft>
            </a:pPr>
            <a:r>
              <a:rPr lang="zh-CN" altLang="en-US" sz="1800" b="1">
                <a:solidFill>
                  <a:srgbClr val="000000"/>
                </a:solidFill>
                <a:latin typeface="楷体" panose="02010609060101010101" charset="-122"/>
                <a:ea typeface="楷体" panose="02010609060101010101" charset="-122"/>
              </a:rPr>
              <a:t> </a:t>
            </a:r>
            <a:r>
              <a:rPr lang="en-US" altLang="zh-CN" sz="1800" b="1">
                <a:solidFill>
                  <a:srgbClr val="000000"/>
                </a:solidFill>
                <a:latin typeface="楷体" panose="02010609060101010101" charset="-122"/>
                <a:ea typeface="楷体" panose="02010609060101010101" charset="-122"/>
              </a:rPr>
              <a:t>   2.</a:t>
            </a:r>
            <a:r>
              <a:rPr lang="zh-CN" altLang="en-US" sz="1800" b="1">
                <a:solidFill>
                  <a:srgbClr val="000000"/>
                </a:solidFill>
                <a:latin typeface="楷体" panose="02010609060101010101" charset="-122"/>
                <a:ea typeface="楷体" panose="02010609060101010101" charset="-122"/>
              </a:rPr>
              <a:t>简要讲解、练习绕口令中的重点词语，分两组配图展示，第一组乐乐、鹅，第二组河、喝、歌、乐。</a:t>
            </a:r>
            <a:endParaRPr lang="zh-CN" altLang="en-US" sz="1800" b="1">
              <a:solidFill>
                <a:srgbClr val="000000"/>
              </a:solidFill>
              <a:latin typeface="楷体" panose="02010609060101010101" charset="-122"/>
              <a:ea typeface="楷体" panose="02010609060101010101" charset="-122"/>
            </a:endParaRPr>
          </a:p>
          <a:p>
            <a:pPr marL="0" indent="0" algn="just" defTabSz="266700">
              <a:lnSpc>
                <a:spcPct val="130000"/>
              </a:lnSpc>
              <a:spcBef>
                <a:spcPct val="0"/>
              </a:spcBef>
              <a:spcAft>
                <a:spcPct val="0"/>
              </a:spcAft>
            </a:pPr>
            <a:r>
              <a:rPr lang="zh-CN" altLang="en-US" sz="1800" b="1">
                <a:solidFill>
                  <a:srgbClr val="000000"/>
                </a:solidFill>
                <a:latin typeface="楷体" panose="02010609060101010101" charset="-122"/>
                <a:ea typeface="楷体" panose="02010609060101010101" charset="-122"/>
              </a:rPr>
              <a:t> </a:t>
            </a:r>
            <a:r>
              <a:rPr lang="en-US" altLang="zh-CN" sz="1800" b="1">
                <a:solidFill>
                  <a:srgbClr val="000000"/>
                </a:solidFill>
                <a:latin typeface="楷体" panose="02010609060101010101" charset="-122"/>
                <a:ea typeface="楷体" panose="02010609060101010101" charset="-122"/>
              </a:rPr>
              <a:t>   3.</a:t>
            </a:r>
            <a:r>
              <a:rPr lang="zh-CN" altLang="en-US" sz="1800" b="1">
                <a:solidFill>
                  <a:srgbClr val="000000"/>
                </a:solidFill>
                <a:latin typeface="楷体" panose="02010609060101010101" charset="-122"/>
                <a:ea typeface="楷体" panose="02010609060101010101" charset="-122"/>
              </a:rPr>
              <a:t>逐句配图展示绕口令，图片采用动态呈现的方式，每出现一句，就动态呈现相关的图片，帮助学生快速理解句子的意思。</a:t>
            </a:r>
            <a:r>
              <a:rPr lang="zh-CN" altLang="en-US" sz="1800" b="1">
                <a:solidFill>
                  <a:srgbClr val="000000"/>
                </a:solidFill>
                <a:latin typeface="楷体" panose="02010609060101010101" charset="-122"/>
                <a:ea typeface="楷体" panose="02010609060101010101" charset="-122"/>
              </a:rPr>
              <a:t>如：</a:t>
            </a:r>
            <a:endParaRPr lang="zh-CN" altLang="en-US" sz="1800" b="1">
              <a:solidFill>
                <a:srgbClr val="000000"/>
              </a:solidFill>
              <a:latin typeface="楷体" panose="02010609060101010101" charset="-122"/>
              <a:ea typeface="楷体" panose="02010609060101010101"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147482215" descr="乐乐1"/>
          <p:cNvPicPr>
            <a:picLocks noChangeAspect="1"/>
          </p:cNvPicPr>
          <p:nvPr>
            <p:custDataLst>
              <p:tags r:id="rId1"/>
            </p:custDataLst>
          </p:nvPr>
        </p:nvPicPr>
        <p:blipFill>
          <a:blip r:embed="rId2"/>
          <a:stretch>
            <a:fillRect/>
          </a:stretch>
        </p:blipFill>
        <p:spPr>
          <a:xfrm>
            <a:off x="1599680" y="1371840"/>
            <a:ext cx="2834183" cy="1910097"/>
          </a:xfrm>
          <a:prstGeom prst="rect">
            <a:avLst/>
          </a:prstGeom>
          <a:noFill/>
          <a:ln w="9525">
            <a:noFill/>
          </a:ln>
        </p:spPr>
      </p:pic>
      <p:pic>
        <p:nvPicPr>
          <p:cNvPr id="3" name="图片 -2147482456" descr="乐乐2"/>
          <p:cNvPicPr>
            <a:picLocks noChangeAspect="1"/>
          </p:cNvPicPr>
          <p:nvPr/>
        </p:nvPicPr>
        <p:blipFill>
          <a:blip r:embed="rId3"/>
          <a:stretch>
            <a:fillRect/>
          </a:stretch>
        </p:blipFill>
        <p:spPr>
          <a:xfrm>
            <a:off x="4572000" y="1371840"/>
            <a:ext cx="2868956" cy="1933437"/>
          </a:xfrm>
          <a:prstGeom prst="rect">
            <a:avLst/>
          </a:prstGeom>
          <a:noFill/>
          <a:ln w="9525">
            <a:noFill/>
          </a:ln>
        </p:spPr>
      </p:pic>
      <p:sp>
        <p:nvSpPr>
          <p:cNvPr id="100" name="文本框 99"/>
          <p:cNvSpPr txBox="1"/>
          <p:nvPr/>
        </p:nvSpPr>
        <p:spPr>
          <a:xfrm>
            <a:off x="2056960" y="3429600"/>
            <a:ext cx="3810667" cy="414020"/>
          </a:xfrm>
          <a:prstGeom prst="rect">
            <a:avLst/>
          </a:prstGeom>
          <a:noFill/>
          <a:ln w="9525">
            <a:noFill/>
          </a:ln>
        </p:spPr>
        <p:txBody>
          <a:bodyPr>
            <a:spAutoFit/>
          </a:bodyPr>
          <a:p>
            <a:r>
              <a:rPr lang="zh-CN" sz="2100">
                <a:solidFill>
                  <a:srgbClr val="000000"/>
                </a:solidFill>
                <a:ea typeface="楷体" panose="02010609060101010101" charset="-122"/>
              </a:rPr>
              <a:t>乐乐看见一条河</a:t>
            </a:r>
            <a:r>
              <a:rPr lang="en-US" altLang="zh-CN" sz="2100">
                <a:solidFill>
                  <a:srgbClr val="000000"/>
                </a:solidFill>
                <a:ea typeface="楷体" panose="02010609060101010101" charset="-122"/>
              </a:rPr>
              <a:t>,</a:t>
            </a:r>
            <a:endParaRPr lang="en-US" altLang="zh-CN" sz="2100">
              <a:solidFill>
                <a:srgbClr val="000000"/>
              </a:solidFill>
              <a:ea typeface="楷体" panose="02010609060101010101" charset="-122"/>
            </a:endParaRPr>
          </a:p>
        </p:txBody>
      </p:sp>
      <p:sp>
        <p:nvSpPr>
          <p:cNvPr id="4" name="文本框 3"/>
          <p:cNvSpPr txBox="1"/>
          <p:nvPr/>
        </p:nvSpPr>
        <p:spPr>
          <a:xfrm>
            <a:off x="4857800" y="3429600"/>
            <a:ext cx="3810667" cy="414020"/>
          </a:xfrm>
          <a:prstGeom prst="rect">
            <a:avLst/>
          </a:prstGeom>
          <a:noFill/>
          <a:ln w="9525">
            <a:noFill/>
          </a:ln>
        </p:spPr>
        <p:txBody>
          <a:bodyPr>
            <a:spAutoFit/>
          </a:bodyPr>
          <a:p>
            <a:r>
              <a:rPr lang="zh-CN" sz="2100">
                <a:solidFill>
                  <a:srgbClr val="000000"/>
                </a:solidFill>
                <a:ea typeface="楷体" panose="02010609060101010101" charset="-122"/>
              </a:rPr>
              <a:t>河中喝水一群鹅。</a:t>
            </a:r>
            <a:endParaRPr lang="en-US" altLang="zh-CN" sz="2100">
              <a:solidFill>
                <a:srgbClr val="000000"/>
              </a:solidFill>
              <a:ea typeface="楷体" panose="02010609060101010101"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147482455" descr="乐乐3"/>
          <p:cNvPicPr>
            <a:picLocks noChangeAspect="1"/>
          </p:cNvPicPr>
          <p:nvPr/>
        </p:nvPicPr>
        <p:blipFill>
          <a:blip r:embed="rId1"/>
          <a:stretch>
            <a:fillRect/>
          </a:stretch>
        </p:blipFill>
        <p:spPr>
          <a:xfrm>
            <a:off x="1597775" y="1249422"/>
            <a:ext cx="2766544" cy="1854366"/>
          </a:xfrm>
          <a:prstGeom prst="rect">
            <a:avLst/>
          </a:prstGeom>
          <a:noFill/>
          <a:ln w="9525">
            <a:noFill/>
          </a:ln>
        </p:spPr>
      </p:pic>
      <p:pic>
        <p:nvPicPr>
          <p:cNvPr id="3" name="图片 -2147482454" descr="乐乐4"/>
          <p:cNvPicPr>
            <a:picLocks noChangeAspect="1"/>
          </p:cNvPicPr>
          <p:nvPr/>
        </p:nvPicPr>
        <p:blipFill>
          <a:blip r:embed="rId2"/>
          <a:stretch>
            <a:fillRect/>
          </a:stretch>
        </p:blipFill>
        <p:spPr>
          <a:xfrm>
            <a:off x="4629160" y="1249422"/>
            <a:ext cx="2772260" cy="1857700"/>
          </a:xfrm>
          <a:prstGeom prst="rect">
            <a:avLst/>
          </a:prstGeom>
          <a:noFill/>
          <a:ln w="9525">
            <a:noFill/>
          </a:ln>
        </p:spPr>
      </p:pic>
      <p:sp>
        <p:nvSpPr>
          <p:cNvPr id="100" name="文本框 99"/>
          <p:cNvSpPr txBox="1"/>
          <p:nvPr/>
        </p:nvSpPr>
        <p:spPr>
          <a:xfrm>
            <a:off x="1942640" y="3315280"/>
            <a:ext cx="3810667" cy="414020"/>
          </a:xfrm>
          <a:prstGeom prst="rect">
            <a:avLst/>
          </a:prstGeom>
          <a:noFill/>
          <a:ln w="9525">
            <a:noFill/>
          </a:ln>
        </p:spPr>
        <p:txBody>
          <a:bodyPr>
            <a:spAutoFit/>
          </a:bodyPr>
          <a:p>
            <a:r>
              <a:rPr lang="zh-CN" sz="2100">
                <a:solidFill>
                  <a:srgbClr val="000000"/>
                </a:solidFill>
                <a:ea typeface="楷体" panose="02010609060101010101" charset="-122"/>
              </a:rPr>
              <a:t>乐乐见鹅唱起歌，</a:t>
            </a:r>
            <a:endParaRPr lang="zh-CN" altLang="en-US" sz="2100">
              <a:solidFill>
                <a:srgbClr val="000000"/>
              </a:solidFill>
              <a:ea typeface="楷体" panose="02010609060101010101" charset="-122"/>
            </a:endParaRPr>
          </a:p>
        </p:txBody>
      </p:sp>
      <p:sp>
        <p:nvSpPr>
          <p:cNvPr id="4" name="文本框 3"/>
          <p:cNvSpPr txBox="1"/>
          <p:nvPr/>
        </p:nvSpPr>
        <p:spPr>
          <a:xfrm>
            <a:off x="4972120" y="3315280"/>
            <a:ext cx="3810667" cy="414020"/>
          </a:xfrm>
          <a:prstGeom prst="rect">
            <a:avLst/>
          </a:prstGeom>
          <a:noFill/>
          <a:ln w="9525">
            <a:noFill/>
          </a:ln>
        </p:spPr>
        <p:txBody>
          <a:bodyPr>
            <a:spAutoFit/>
          </a:bodyPr>
          <a:p>
            <a:r>
              <a:rPr lang="zh-CN" sz="2100">
                <a:solidFill>
                  <a:srgbClr val="000000"/>
                </a:solidFill>
                <a:ea typeface="楷体" panose="02010609060101010101" charset="-122"/>
              </a:rPr>
              <a:t>鹅群咯咯应声喝。</a:t>
            </a:r>
            <a:endParaRPr lang="zh-CN" altLang="en-US" sz="2100">
              <a:solidFill>
                <a:srgbClr val="000000"/>
              </a:solidFill>
              <a:ea typeface="楷体" panose="02010609060101010101"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147482453" descr="乐乐5"/>
          <p:cNvPicPr>
            <a:picLocks noChangeAspect="1"/>
          </p:cNvPicPr>
          <p:nvPr/>
        </p:nvPicPr>
        <p:blipFill>
          <a:blip r:embed="rId1"/>
          <a:stretch>
            <a:fillRect/>
          </a:stretch>
        </p:blipFill>
        <p:spPr>
          <a:xfrm>
            <a:off x="1828320" y="1200360"/>
            <a:ext cx="2645555" cy="1772436"/>
          </a:xfrm>
          <a:prstGeom prst="rect">
            <a:avLst/>
          </a:prstGeom>
          <a:noFill/>
          <a:ln w="9525">
            <a:noFill/>
          </a:ln>
        </p:spPr>
      </p:pic>
      <p:pic>
        <p:nvPicPr>
          <p:cNvPr id="3" name="图片 -2147482452" descr="乐乐6"/>
          <p:cNvPicPr>
            <a:picLocks noChangeAspect="1"/>
          </p:cNvPicPr>
          <p:nvPr/>
        </p:nvPicPr>
        <p:blipFill>
          <a:blip r:embed="rId2"/>
          <a:stretch>
            <a:fillRect/>
          </a:stretch>
        </p:blipFill>
        <p:spPr>
          <a:xfrm>
            <a:off x="4686320" y="1200360"/>
            <a:ext cx="2703668" cy="1811972"/>
          </a:xfrm>
          <a:prstGeom prst="rect">
            <a:avLst/>
          </a:prstGeom>
          <a:noFill/>
          <a:ln w="9525">
            <a:noFill/>
          </a:ln>
        </p:spPr>
      </p:pic>
      <p:sp>
        <p:nvSpPr>
          <p:cNvPr id="100" name="文本框 99"/>
          <p:cNvSpPr txBox="1"/>
          <p:nvPr/>
        </p:nvSpPr>
        <p:spPr>
          <a:xfrm>
            <a:off x="2228440" y="3258120"/>
            <a:ext cx="3810667" cy="414020"/>
          </a:xfrm>
          <a:prstGeom prst="rect">
            <a:avLst/>
          </a:prstGeom>
          <a:noFill/>
          <a:ln w="9525">
            <a:noFill/>
          </a:ln>
        </p:spPr>
        <p:txBody>
          <a:bodyPr>
            <a:spAutoFit/>
          </a:bodyPr>
          <a:p>
            <a:r>
              <a:rPr lang="zh-CN" sz="2100">
                <a:solidFill>
                  <a:srgbClr val="000000"/>
                </a:solidFill>
                <a:ea typeface="楷体" panose="02010609060101010101" charset="-122"/>
              </a:rPr>
              <a:t>乐乐越唱越快乐，</a:t>
            </a:r>
            <a:endParaRPr lang="zh-CN" altLang="en-US" sz="2100">
              <a:solidFill>
                <a:srgbClr val="000000"/>
              </a:solidFill>
              <a:ea typeface="楷体" panose="02010609060101010101" charset="-122"/>
            </a:endParaRPr>
          </a:p>
        </p:txBody>
      </p:sp>
      <p:sp>
        <p:nvSpPr>
          <p:cNvPr id="4" name="文本框 3"/>
          <p:cNvSpPr txBox="1"/>
          <p:nvPr/>
        </p:nvSpPr>
        <p:spPr>
          <a:xfrm>
            <a:off x="4057560" y="3258120"/>
            <a:ext cx="3810667" cy="414020"/>
          </a:xfrm>
          <a:prstGeom prst="rect">
            <a:avLst/>
          </a:prstGeom>
          <a:noFill/>
          <a:ln w="9525">
            <a:noFill/>
          </a:ln>
        </p:spPr>
        <p:txBody>
          <a:bodyPr>
            <a:spAutoFit/>
          </a:bodyPr>
          <a:p>
            <a:pPr indent="278130" algn="ctr"/>
            <a:r>
              <a:rPr lang="en-US" sz="2100">
                <a:solidFill>
                  <a:srgbClr val="000000"/>
                </a:solidFill>
                <a:latin typeface="楷体" panose="02010609060101010101" charset="-122"/>
              </a:rPr>
              <a:t> </a:t>
            </a:r>
            <a:r>
              <a:rPr lang="zh-CN" sz="2100">
                <a:solidFill>
                  <a:srgbClr val="000000"/>
                </a:solidFill>
                <a:ea typeface="楷体" panose="02010609060101010101" charset="-122"/>
              </a:rPr>
              <a:t>咯咯咯咯咯咯咯。</a:t>
            </a:r>
            <a:endParaRPr lang="zh-CN" altLang="en-US" sz="2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32790" y="1581785"/>
            <a:ext cx="7605395" cy="1585595"/>
          </a:xfrm>
          <a:prstGeom prst="rect">
            <a:avLst/>
          </a:prstGeom>
        </p:spPr>
        <p:txBody>
          <a:bodyPr wrap="square">
            <a:spAutoFit/>
          </a:bodyPr>
          <a:p>
            <a:pPr marL="0" indent="0" algn="just" defTabSz="266700">
              <a:lnSpc>
                <a:spcPct val="180000"/>
              </a:lnSpc>
              <a:spcBef>
                <a:spcPct val="0"/>
              </a:spcBef>
              <a:spcAft>
                <a:spcPct val="0"/>
              </a:spcAft>
            </a:pPr>
            <a:r>
              <a:rPr lang="en-US" altLang="zh-CN" sz="1800" b="1">
                <a:solidFill>
                  <a:srgbClr val="000000"/>
                </a:solidFill>
                <a:latin typeface="楷体" panose="02010609060101010101" charset="-122"/>
                <a:ea typeface="楷体" panose="02010609060101010101" charset="-122"/>
              </a:rPr>
              <a:t>    4.</a:t>
            </a:r>
            <a:r>
              <a:rPr lang="zh-CN" altLang="en-US" sz="1800" b="1">
                <a:solidFill>
                  <a:srgbClr val="000000"/>
                </a:solidFill>
                <a:latin typeface="楷体" panose="02010609060101010101" charset="-122"/>
                <a:ea typeface="楷体" panose="02010609060101010101" charset="-122"/>
              </a:rPr>
              <a:t>呈现完整的绕口令，划分好语节，带学生进行反复操练。</a:t>
            </a:r>
            <a:endParaRPr lang="zh-CN" altLang="en-US" sz="1800" b="1">
              <a:solidFill>
                <a:srgbClr val="000000"/>
              </a:solidFill>
              <a:latin typeface="楷体" panose="02010609060101010101" charset="-122"/>
              <a:ea typeface="楷体" panose="02010609060101010101" charset="-122"/>
            </a:endParaRPr>
          </a:p>
          <a:p>
            <a:pPr marL="0" indent="0" algn="just" defTabSz="266700">
              <a:lnSpc>
                <a:spcPct val="180000"/>
              </a:lnSpc>
              <a:spcBef>
                <a:spcPct val="0"/>
              </a:spcBef>
              <a:spcAft>
                <a:spcPct val="0"/>
              </a:spcAft>
            </a:pPr>
            <a:r>
              <a:rPr lang="zh-CN" altLang="en-US" sz="1800" b="1">
                <a:solidFill>
                  <a:srgbClr val="000000"/>
                </a:solidFill>
                <a:latin typeface="楷体" panose="02010609060101010101" charset="-122"/>
                <a:ea typeface="楷体" panose="02010609060101010101" charset="-122"/>
              </a:rPr>
              <a:t> </a:t>
            </a:r>
            <a:r>
              <a:rPr lang="en-US" altLang="zh-CN" sz="1800" b="1">
                <a:solidFill>
                  <a:srgbClr val="000000"/>
                </a:solidFill>
                <a:latin typeface="楷体" panose="02010609060101010101" charset="-122"/>
                <a:ea typeface="楷体" panose="02010609060101010101" charset="-122"/>
              </a:rPr>
              <a:t>   5.</a:t>
            </a:r>
            <a:r>
              <a:rPr lang="zh-CN" altLang="en-US" sz="1800" b="1">
                <a:solidFill>
                  <a:srgbClr val="000000"/>
                </a:solidFill>
                <a:latin typeface="楷体" panose="02010609060101010101" charset="-122"/>
                <a:ea typeface="楷体" panose="02010609060101010101" charset="-122"/>
                <a:sym typeface="+mn-ea"/>
              </a:rPr>
              <a:t>采用图文并用的方式，让学生能流利诵读，逐渐减少文字比例，增加图片比重，直至学生可以看图说出完整绕口令。</a:t>
            </a:r>
            <a:endParaRPr lang="zh-CN" altLang="en-US" sz="1800" b="1">
              <a:solidFill>
                <a:srgbClr val="000000"/>
              </a:solidFill>
              <a:latin typeface="楷体" panose="02010609060101010101" charset="-122"/>
              <a:ea typeface="楷体" panose="02010609060101010101"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7651" name="Rectangle 3"/>
          <p:cNvSpPr>
            <a:spLocks noGrp="1" noRot="1"/>
          </p:cNvSpPr>
          <p:nvPr>
            <p:ph type="body" idx="4294967295"/>
          </p:nvPr>
        </p:nvSpPr>
        <p:spPr>
          <a:xfrm>
            <a:off x="762000" y="1733550"/>
            <a:ext cx="7322185" cy="3435350"/>
          </a:xfrm>
        </p:spPr>
        <p:txBody>
          <a:bodyPr wrap="square" anchor="t" anchorCtr="0"/>
          <a:p>
            <a:pPr eaLnBrk="1" hangingPunct="1">
              <a:lnSpc>
                <a:spcPct val="130000"/>
              </a:lnSpc>
              <a:buNone/>
            </a:pPr>
            <a:r>
              <a:rPr lang="zh-CN" altLang="en-US" sz="1800" b="1">
                <a:latin typeface="楷体" panose="02010609060101010101" charset="-122"/>
                <a:ea typeface="楷体" panose="02010609060101010101" charset="-122"/>
              </a:rPr>
              <a:t>  </a:t>
            </a:r>
            <a:endParaRPr lang="zh-CN" altLang="en-US" sz="1800" b="1">
              <a:latin typeface="楷体" panose="02010609060101010101" charset="-122"/>
              <a:ea typeface="楷体" panose="02010609060101010101" charset="-122"/>
            </a:endParaRPr>
          </a:p>
          <a:p>
            <a:pPr eaLnBrk="1" hangingPunct="1">
              <a:lnSpc>
                <a:spcPct val="130000"/>
              </a:lnSpc>
              <a:buNone/>
            </a:pPr>
            <a:r>
              <a:rPr lang="zh-CN" altLang="en-US" sz="1800" b="1">
                <a:latin typeface="楷体" panose="02010609060101010101" charset="-122"/>
                <a:ea typeface="楷体" panose="02010609060101010101" charset="-122"/>
              </a:rPr>
              <a:t>      在开始教学时，教师先示范朗读绕口令。示范朗读时，可先说明练习这则绕口令的目的，主要训练哪些声</a:t>
            </a:r>
            <a:r>
              <a:rPr lang="zh-CN" altLang="en-US" sz="1800" b="1">
                <a:latin typeface="楷体" panose="02010609060101010101" charset="-122"/>
                <a:ea typeface="楷体" panose="02010609060101010101" charset="-122"/>
                <a:sym typeface="Arial" panose="020B0604020202020204" pitchFamily="34" charset="0"/>
              </a:rPr>
              <a:t>母</a:t>
            </a:r>
            <a:r>
              <a:rPr lang="zh-CN" altLang="en-US" sz="1800" b="1">
                <a:latin typeface="楷体" panose="02010609060101010101" charset="-122"/>
                <a:ea typeface="楷体" panose="02010609060101010101" charset="-122"/>
              </a:rPr>
              <a:t>、韵母或声调。示范朗读的同时，展示绕口令的文字内容，还可配上相应的插图。</a:t>
            </a:r>
            <a:endParaRPr lang="zh-CN" altLang="en-US" sz="1800" b="1">
              <a:latin typeface="楷体" panose="02010609060101010101" charset="-122"/>
              <a:ea typeface="楷体" panose="02010609060101010101" charset="-122"/>
            </a:endParaRPr>
          </a:p>
          <a:p>
            <a:pPr eaLnBrk="1" hangingPunct="1">
              <a:lnSpc>
                <a:spcPct val="130000"/>
              </a:lnSpc>
              <a:buNone/>
            </a:pPr>
            <a:r>
              <a:rPr lang="zh-CN" altLang="en-US" sz="1800" b="1">
                <a:latin typeface="楷体" panose="02010609060101010101" charset="-122"/>
                <a:ea typeface="楷体" panose="02010609060101010101" charset="-122"/>
              </a:rPr>
              <a:t>      范读时，教师应尽量根据绕口令的特点，读得生动、有趣，富有节奏、韵律感，以吸引学生的注意力，激发他们学习的欲望。</a:t>
            </a:r>
            <a:endParaRPr lang="zh-CN" altLang="en-US" sz="1800" b="1">
              <a:latin typeface="楷体" panose="02010609060101010101" charset="-122"/>
              <a:ea typeface="楷体" panose="02010609060101010101" charset="-122"/>
            </a:endParaRPr>
          </a:p>
        </p:txBody>
      </p:sp>
      <p:sp>
        <p:nvSpPr>
          <p:cNvPr id="27652" name="Rounded Rectangle 4"/>
          <p:cNvSpPr/>
          <p:nvPr/>
        </p:nvSpPr>
        <p:spPr>
          <a:xfrm>
            <a:off x="2209800" y="666750"/>
            <a:ext cx="5007610" cy="540385"/>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gn="ctr">
              <a:lnSpc>
                <a:spcPct val="140000"/>
              </a:lnSpc>
            </a:pPr>
            <a:r>
              <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rPr>
              <a:t>三、绕口令活动的一般教学过程</a:t>
            </a:r>
            <a:endPar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endParaRPr>
          </a:p>
        </p:txBody>
      </p:sp>
      <p:sp>
        <p:nvSpPr>
          <p:cNvPr id="30725" name="Rounded Rectangle 5"/>
          <p:cNvSpPr/>
          <p:nvPr/>
        </p:nvSpPr>
        <p:spPr>
          <a:xfrm>
            <a:off x="914515" y="1352780"/>
            <a:ext cx="2339988" cy="591845"/>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endParaRPr lang="en-US" altLang="zh-CN"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1.</a:t>
            </a:r>
            <a:r>
              <a:rPr lang="zh-CN" altLang="en-US" sz="2100" b="1">
                <a:solidFill>
                  <a:schemeClr val="bg1"/>
                </a:solidFill>
                <a:latin typeface="楷体" panose="02010609060101010101" charset="-122"/>
                <a:ea typeface="楷体" panose="02010609060101010101" charset="-122"/>
                <a:sym typeface="宋体" panose="02010600030101010101" pitchFamily="2" charset="-122"/>
              </a:rPr>
              <a:t>示范朗读绕口令</a:t>
            </a:r>
            <a:endParaRPr lang="zh-CN" altLang="en-US"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blinds(horizontal)">
                                      <p:cBhvr>
                                        <p:cTn id="7" dur="5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 calcmode="lin" valueType="num">
                                      <p:cBhvr>
                                        <p:cTn id="12" dur="500" fill="hold"/>
                                        <p:tgtEl>
                                          <p:spTgt spid="30725"/>
                                        </p:tgtEl>
                                        <p:attrNameLst>
                                          <p:attrName>ppt_x</p:attrName>
                                        </p:attrNameLst>
                                      </p:cBhvr>
                                      <p:tavLst>
                                        <p:tav tm="0">
                                          <p:val>
                                            <p:strVal val="#ppt_x"/>
                                          </p:val>
                                        </p:tav>
                                        <p:tav tm="100000">
                                          <p:val>
                                            <p:strVal val="#ppt_x"/>
                                          </p:val>
                                        </p:tav>
                                      </p:tavLst>
                                    </p:anim>
                                    <p:anim calcmode="lin" valueType="num">
                                      <p:cBhvr>
                                        <p:cTn id="13"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7651">
                                            <p:txEl>
                                              <p:charRg st="3" end="93"/>
                                            </p:txEl>
                                          </p:spTgt>
                                        </p:tgtEl>
                                        <p:attrNameLst>
                                          <p:attrName>style.visibility</p:attrName>
                                        </p:attrNameLst>
                                      </p:cBhvr>
                                      <p:to>
                                        <p:strVal val="visible"/>
                                      </p:to>
                                    </p:set>
                                    <p:animEffect transition="in" filter="blinds(horizontal)">
                                      <p:cBhvr>
                                        <p:cTn id="18" dur="500"/>
                                        <p:tgtEl>
                                          <p:spTgt spid="27651">
                                            <p:txEl>
                                              <p:charRg st="3" end="9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7651">
                                            <p:txEl>
                                              <p:charRg st="93" end="155"/>
                                            </p:txEl>
                                          </p:spTgt>
                                        </p:tgtEl>
                                        <p:attrNameLst>
                                          <p:attrName>style.visibility</p:attrName>
                                        </p:attrNameLst>
                                      </p:cBhvr>
                                      <p:to>
                                        <p:strVal val="visible"/>
                                      </p:to>
                                    </p:set>
                                    <p:animEffect transition="in" filter="blinds(horizontal)">
                                      <p:cBhvr>
                                        <p:cTn id="23" dur="500"/>
                                        <p:tgtEl>
                                          <p:spTgt spid="27651">
                                            <p:txEl>
                                              <p:charRg st="93" end="15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P spid="27652"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8674" name="文本占位符 26626"/>
          <p:cNvSpPr>
            <a:spLocks noGrp="1" noRot="1"/>
          </p:cNvSpPr>
          <p:nvPr>
            <p:ph idx="1"/>
          </p:nvPr>
        </p:nvSpPr>
        <p:spPr>
          <a:xfrm>
            <a:off x="602615" y="1581150"/>
            <a:ext cx="7983220" cy="3375025"/>
          </a:xfrm>
        </p:spPr>
        <p:txBody>
          <a:bodyPr anchor="t" anchorCtr="0"/>
          <a:p>
            <a:pPr>
              <a:lnSpc>
                <a:spcPct val="150000"/>
              </a:lnSpc>
              <a:buNone/>
            </a:pPr>
            <a:r>
              <a:rPr lang="en-US" altLang="zh-CN" sz="1800" b="1">
                <a:latin typeface="楷体" panose="02010609060101010101" charset="-122"/>
                <a:ea typeface="楷体" panose="02010609060101010101" charset="-122"/>
                <a:sym typeface="Arial" panose="020B0604020202020204" pitchFamily="34" charset="0"/>
              </a:rPr>
              <a:t>  </a:t>
            </a:r>
            <a:r>
              <a:rPr lang="zh-CN" altLang="en-US" sz="2100" b="1">
                <a:latin typeface="楷体" panose="02010609060101010101" charset="-122"/>
                <a:ea typeface="楷体" panose="02010609060101010101" charset="-122"/>
                <a:sym typeface="Arial" panose="020B0604020202020204" pitchFamily="34" charset="0"/>
              </a:rPr>
              <a:t>     在这一阶段教师可适当读慢些，要求学生读准每个字音。朗读的形式可多样化，教师带读、全班齐读、分组朗读、个人朗读等形式交替进行，使每一次同一教学环节的教学形式都富有一定变化。</a:t>
            </a:r>
            <a:endParaRPr lang="zh-CN" altLang="en-US" sz="2100" b="1">
              <a:latin typeface="楷体" panose="02010609060101010101" charset="-122"/>
              <a:ea typeface="楷体" panose="02010609060101010101" charset="-122"/>
              <a:sym typeface="Arial" panose="020B0604020202020204" pitchFamily="34" charset="0"/>
            </a:endParaRPr>
          </a:p>
        </p:txBody>
      </p:sp>
      <p:sp>
        <p:nvSpPr>
          <p:cNvPr id="30725" name="Rounded Rectangle 5"/>
          <p:cNvSpPr/>
          <p:nvPr/>
        </p:nvSpPr>
        <p:spPr>
          <a:xfrm>
            <a:off x="762145" y="743040"/>
            <a:ext cx="4141718" cy="701401"/>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2.</a:t>
            </a:r>
            <a:r>
              <a:rPr lang="zh-CN" altLang="en-US" sz="2100" b="1">
                <a:solidFill>
                  <a:schemeClr val="bg1"/>
                </a:solidFill>
                <a:latin typeface="楷体" panose="02010609060101010101" charset="-122"/>
                <a:ea typeface="楷体" panose="02010609060101010101" charset="-122"/>
                <a:sym typeface="Arial" panose="020B0604020202020204" pitchFamily="34" charset="0"/>
              </a:rPr>
              <a:t>带学生朗读，初步感知绕口令</a:t>
            </a: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8674">
                                            <p:txEl>
                                              <p:charRg st="0" end="93"/>
                                            </p:txEl>
                                          </p:spTgt>
                                        </p:tgtEl>
                                        <p:attrNameLst>
                                          <p:attrName>style.visibility</p:attrName>
                                        </p:attrNameLst>
                                      </p:cBhvr>
                                      <p:to>
                                        <p:strVal val="visible"/>
                                      </p:to>
                                    </p:set>
                                    <p:animEffect transition="in" filter="blinds(horizontal)">
                                      <p:cBhvr>
                                        <p:cTn id="13" dur="500"/>
                                        <p:tgtEl>
                                          <p:spTgt spid="28674">
                                            <p:txEl>
                                              <p:charRg st="0" end="9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9698" name="文本占位符 27650"/>
          <p:cNvSpPr>
            <a:spLocks noGrp="1" noRot="1"/>
          </p:cNvSpPr>
          <p:nvPr>
            <p:ph idx="1"/>
          </p:nvPr>
        </p:nvSpPr>
        <p:spPr>
          <a:xfrm>
            <a:off x="914400" y="1200150"/>
            <a:ext cx="7177405" cy="3375025"/>
          </a:xfrm>
        </p:spPr>
        <p:txBody>
          <a:bodyPr anchor="t" anchorCtr="0"/>
          <a:p>
            <a:pPr>
              <a:lnSpc>
                <a:spcPct val="150000"/>
              </a:lnSpc>
              <a:buNone/>
            </a:pPr>
            <a:endParaRPr lang="zh-CN" altLang="en-US" sz="2100" b="1">
              <a:latin typeface="楷体_GB2312" panose="02010609030101010101" pitchFamily="1" charset="-122"/>
              <a:ea typeface="楷体_GB2312" panose="02010609030101010101" pitchFamily="1" charset="-122"/>
              <a:sym typeface="Arial" panose="020B0604020202020204" pitchFamily="34" charset="0"/>
            </a:endParaRPr>
          </a:p>
          <a:p>
            <a:pPr>
              <a:lnSpc>
                <a:spcPct val="150000"/>
              </a:lnSpc>
              <a:buNone/>
            </a:pPr>
            <a:r>
              <a:rPr lang="zh-CN" altLang="en-US" sz="2100">
                <a:latin typeface="楷体_GB2312" panose="02010609030101010101" pitchFamily="1" charset="-122"/>
                <a:ea typeface="楷体_GB2312" panose="02010609030101010101" pitchFamily="1" charset="-122"/>
                <a:sym typeface="Arial" panose="020B0604020202020204" pitchFamily="34" charset="0"/>
              </a:rPr>
              <a:t>      </a:t>
            </a:r>
            <a:r>
              <a:rPr lang="zh-CN" altLang="en-US" sz="2100" b="1">
                <a:latin typeface="楷体" panose="02010609060101010101" charset="-122"/>
                <a:ea typeface="楷体" panose="02010609060101010101" charset="-122"/>
                <a:sym typeface="Arial" panose="020B0604020202020204" pitchFamily="34" charset="0"/>
              </a:rPr>
              <a:t>绕口令往往采用诗歌的形式，语义凝炼，教师可借助图片、动作、实物、表情等直观方式帮助学生理解绕口令的内容，让学生在理解的基础上练习。</a:t>
            </a:r>
            <a:endParaRPr lang="zh-CN" altLang="en-US" sz="2100" b="1">
              <a:latin typeface="楷体" panose="02010609060101010101" charset="-122"/>
              <a:ea typeface="楷体" panose="02010609060101010101" charset="-122"/>
              <a:sym typeface="Arial" panose="020B0604020202020204" pitchFamily="34" charset="0"/>
            </a:endParaRPr>
          </a:p>
        </p:txBody>
      </p:sp>
      <p:sp>
        <p:nvSpPr>
          <p:cNvPr id="30725" name="Rounded Rectangle 5"/>
          <p:cNvSpPr/>
          <p:nvPr/>
        </p:nvSpPr>
        <p:spPr>
          <a:xfrm>
            <a:off x="1219335" y="819250"/>
            <a:ext cx="1943440" cy="701401"/>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3.</a:t>
            </a:r>
            <a:r>
              <a:rPr lang="zh-CN" altLang="en-US" sz="2100" b="1">
                <a:solidFill>
                  <a:schemeClr val="bg1"/>
                </a:solidFill>
                <a:latin typeface="楷体" panose="02010609060101010101" charset="-122"/>
                <a:ea typeface="楷体" panose="02010609060101010101" charset="-122"/>
                <a:sym typeface="Arial" panose="020B0604020202020204" pitchFamily="34" charset="0"/>
              </a:rPr>
              <a:t>解释绕口令</a:t>
            </a: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9698">
                                            <p:txEl>
                                              <p:charRg st="1" end="73"/>
                                            </p:txEl>
                                          </p:spTgt>
                                        </p:tgtEl>
                                        <p:attrNameLst>
                                          <p:attrName>style.visibility</p:attrName>
                                        </p:attrNameLst>
                                      </p:cBhvr>
                                      <p:to>
                                        <p:strVal val="visible"/>
                                      </p:to>
                                    </p:set>
                                    <p:animEffect transition="in" filter="blinds(horizontal)">
                                      <p:cBhvr>
                                        <p:cTn id="13" dur="500"/>
                                        <p:tgtEl>
                                          <p:spTgt spid="29698">
                                            <p:txEl>
                                              <p:charRg st="1" end="7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22" name="文本占位符 28674"/>
          <p:cNvSpPr>
            <a:spLocks noGrp="1" noRot="1"/>
          </p:cNvSpPr>
          <p:nvPr>
            <p:ph idx="1"/>
          </p:nvPr>
        </p:nvSpPr>
        <p:spPr>
          <a:xfrm>
            <a:off x="599440" y="1209675"/>
            <a:ext cx="7933055" cy="3364230"/>
          </a:xfrm>
        </p:spPr>
        <p:txBody>
          <a:bodyPr anchor="t" anchorCtr="0"/>
          <a:p>
            <a:pPr>
              <a:lnSpc>
                <a:spcPct val="140000"/>
              </a:lnSpc>
              <a:buNone/>
            </a:pPr>
            <a:r>
              <a:rPr lang="en-US" altLang="zh-CN" sz="2100">
                <a:latin typeface="楷体_GB2312" panose="02010609030101010101" pitchFamily="1" charset="-122"/>
                <a:ea typeface="楷体_GB2312" panose="02010609030101010101" pitchFamily="1" charset="-122"/>
                <a:sym typeface="Arial" panose="020B0604020202020204" pitchFamily="34" charset="0"/>
              </a:rPr>
              <a:t>  </a:t>
            </a:r>
            <a:r>
              <a:rPr lang="zh-CN" altLang="en-US" sz="2100">
                <a:latin typeface="楷体_GB2312" panose="02010609030101010101" pitchFamily="1" charset="-122"/>
                <a:ea typeface="楷体_GB2312" panose="02010609030101010101" pitchFamily="1" charset="-122"/>
                <a:sym typeface="Arial" panose="020B0604020202020204" pitchFamily="34" charset="0"/>
              </a:rPr>
              <a:t>   </a:t>
            </a:r>
            <a:r>
              <a:rPr lang="zh-CN" altLang="en-US" sz="1800" b="1">
                <a:latin typeface="楷体" panose="02010609060101010101" charset="-122"/>
                <a:ea typeface="楷体" panose="02010609060101010101" charset="-122"/>
                <a:sym typeface="Arial" panose="020B0604020202020204" pitchFamily="34" charset="0"/>
              </a:rPr>
              <a:t>引导学生一起分析绕口令中带有重点训练语音的音节。</a:t>
            </a:r>
            <a:endParaRPr lang="zh-CN" altLang="en-US" sz="1800" b="1">
              <a:latin typeface="楷体" panose="02010609060101010101" charset="-122"/>
              <a:ea typeface="楷体" panose="02010609060101010101" charset="-122"/>
              <a:sym typeface="Arial" panose="020B0604020202020204" pitchFamily="34" charset="0"/>
            </a:endParaRPr>
          </a:p>
          <a:p>
            <a:pPr>
              <a:lnSpc>
                <a:spcPct val="140000"/>
              </a:lnSpc>
              <a:buNone/>
            </a:pPr>
            <a:r>
              <a:rPr lang="zh-CN" altLang="en-US" sz="1800" b="1">
                <a:latin typeface="楷体" panose="02010609060101010101" charset="-122"/>
                <a:ea typeface="楷体" panose="02010609060101010101" charset="-122"/>
                <a:sym typeface="Arial" panose="020B0604020202020204" pitchFamily="34" charset="0"/>
              </a:rPr>
              <a:t>            </a:t>
            </a:r>
            <a:r>
              <a:rPr lang="en-US" altLang="zh-CN" sz="1800" b="1">
                <a:latin typeface="楷体" panose="02010609060101010101" charset="-122"/>
                <a:ea typeface="楷体" panose="02010609060101010101" charset="-122"/>
                <a:sym typeface="Arial" panose="020B0604020202020204" pitchFamily="34" charset="0"/>
              </a:rPr>
              <a:t>《</a:t>
            </a:r>
            <a:r>
              <a:rPr lang="zh-CN" altLang="en-US" sz="1800" b="1">
                <a:latin typeface="楷体" panose="02010609060101010101" charset="-122"/>
                <a:ea typeface="楷体" panose="02010609060101010101" charset="-122"/>
                <a:sym typeface="Arial" panose="020B0604020202020204" pitchFamily="34" charset="0"/>
              </a:rPr>
              <a:t>字纸与柿子</a:t>
            </a:r>
            <a:r>
              <a:rPr lang="en-US" altLang="zh-CN" sz="1800" b="1">
                <a:latin typeface="楷体" panose="02010609060101010101" charset="-122"/>
                <a:ea typeface="楷体" panose="02010609060101010101" charset="-122"/>
                <a:sym typeface="Arial" panose="020B0604020202020204" pitchFamily="34" charset="0"/>
              </a:rPr>
              <a:t>》“</a:t>
            </a:r>
            <a:r>
              <a:rPr lang="zh-CN" altLang="en-US" sz="1800" b="1">
                <a:latin typeface="楷体" panose="02010609060101010101" charset="-122"/>
                <a:ea typeface="楷体" panose="02010609060101010101" charset="-122"/>
                <a:sym typeface="Arial" panose="020B0604020202020204" pitchFamily="34" charset="0"/>
              </a:rPr>
              <a:t>撕张字纸包柿子，包包柿子给侄子，侄子吃了红柿子，撕了包柿子的字纸。”</a:t>
            </a:r>
            <a:endParaRPr lang="zh-CN" altLang="en-US" sz="1800" b="1">
              <a:latin typeface="楷体" panose="02010609060101010101" charset="-122"/>
              <a:ea typeface="楷体" panose="02010609060101010101" charset="-122"/>
              <a:sym typeface="Arial" panose="020B0604020202020204" pitchFamily="34" charset="0"/>
            </a:endParaRPr>
          </a:p>
          <a:p>
            <a:pPr>
              <a:lnSpc>
                <a:spcPct val="140000"/>
              </a:lnSpc>
              <a:buNone/>
            </a:pPr>
            <a:r>
              <a:rPr lang="zh-CN" altLang="en-US" sz="1800" b="1">
                <a:latin typeface="楷体" panose="02010609060101010101" charset="-122"/>
                <a:ea typeface="楷体" panose="02010609060101010101" charset="-122"/>
                <a:sym typeface="Arial" panose="020B0604020202020204" pitchFamily="34" charset="0"/>
              </a:rPr>
              <a:t>      这则绕口令主要是用来训练</a:t>
            </a:r>
            <a:r>
              <a:rPr lang="en-US" altLang="zh-CN" sz="1800" b="1">
                <a:latin typeface="楷体" panose="02010609060101010101" charset="-122"/>
                <a:ea typeface="楷体" panose="02010609060101010101" charset="-122"/>
                <a:sym typeface="Arial" panose="020B0604020202020204" pitchFamily="34" charset="0"/>
              </a:rPr>
              <a:t>z-zh</a:t>
            </a:r>
            <a:r>
              <a:rPr lang="zh-CN" altLang="en-US" sz="1800" b="1">
                <a:latin typeface="楷体" panose="02010609060101010101" charset="-122"/>
                <a:ea typeface="楷体" panose="02010609060101010101" charset="-122"/>
                <a:sym typeface="Arial" panose="020B0604020202020204" pitchFamily="34" charset="0"/>
              </a:rPr>
              <a:t>、</a:t>
            </a:r>
            <a:r>
              <a:rPr lang="en-US" altLang="zh-CN" sz="1800" b="1">
                <a:latin typeface="楷体" panose="02010609060101010101" charset="-122"/>
                <a:ea typeface="楷体" panose="02010609060101010101" charset="-122"/>
                <a:sym typeface="Arial" panose="020B0604020202020204" pitchFamily="34" charset="0"/>
              </a:rPr>
              <a:t>s-sh</a:t>
            </a:r>
            <a:r>
              <a:rPr lang="zh-CN" altLang="en-US" sz="1800" b="1">
                <a:latin typeface="楷体" panose="02010609060101010101" charset="-122"/>
                <a:ea typeface="楷体" panose="02010609060101010101" charset="-122"/>
                <a:sym typeface="Arial" panose="020B0604020202020204" pitchFamily="34" charset="0"/>
              </a:rPr>
              <a:t>的，引导学生一起将这则绕口令中含有这几个声母的音节标出来，包括含声母</a:t>
            </a:r>
            <a:r>
              <a:rPr lang="en-US" altLang="zh-CN" sz="1800" b="1">
                <a:latin typeface="楷体" panose="02010609060101010101" charset="-122"/>
                <a:ea typeface="楷体" panose="02010609060101010101" charset="-122"/>
                <a:sym typeface="Arial" panose="020B0604020202020204" pitchFamily="34" charset="0"/>
              </a:rPr>
              <a:t>z</a:t>
            </a:r>
            <a:r>
              <a:rPr lang="zh-CN" altLang="en-US" sz="1800" b="1">
                <a:latin typeface="楷体" panose="02010609060101010101" charset="-122"/>
                <a:ea typeface="楷体" panose="02010609060101010101" charset="-122"/>
                <a:sym typeface="Arial" panose="020B0604020202020204" pitchFamily="34" charset="0"/>
              </a:rPr>
              <a:t>的音节“字、子”，含声母</a:t>
            </a:r>
            <a:r>
              <a:rPr lang="en-US" altLang="zh-CN" sz="1800" b="1">
                <a:latin typeface="楷体" panose="02010609060101010101" charset="-122"/>
                <a:ea typeface="楷体" panose="02010609060101010101" charset="-122"/>
                <a:sym typeface="Arial" panose="020B0604020202020204" pitchFamily="34" charset="0"/>
              </a:rPr>
              <a:t>zh</a:t>
            </a:r>
            <a:r>
              <a:rPr lang="zh-CN" altLang="en-US" sz="1800" b="1">
                <a:latin typeface="楷体" panose="02010609060101010101" charset="-122"/>
                <a:ea typeface="楷体" panose="02010609060101010101" charset="-122"/>
                <a:sym typeface="Arial" panose="020B0604020202020204" pitchFamily="34" charset="0"/>
              </a:rPr>
              <a:t>的音节“张、纸、侄”，含声母</a:t>
            </a:r>
            <a:r>
              <a:rPr lang="en-US" altLang="zh-CN" sz="1800" b="1">
                <a:latin typeface="楷体" panose="02010609060101010101" charset="-122"/>
                <a:ea typeface="楷体" panose="02010609060101010101" charset="-122"/>
                <a:sym typeface="Arial" panose="020B0604020202020204" pitchFamily="34" charset="0"/>
              </a:rPr>
              <a:t>s</a:t>
            </a:r>
            <a:r>
              <a:rPr lang="zh-CN" altLang="en-US" sz="1800" b="1">
                <a:latin typeface="楷体" panose="02010609060101010101" charset="-122"/>
                <a:ea typeface="楷体" panose="02010609060101010101" charset="-122"/>
                <a:sym typeface="Arial" panose="020B0604020202020204" pitchFamily="34" charset="0"/>
              </a:rPr>
              <a:t>的音节“撕”，含声母</a:t>
            </a:r>
            <a:r>
              <a:rPr lang="en-US" altLang="zh-CN" sz="1800" b="1">
                <a:latin typeface="楷体" panose="02010609060101010101" charset="-122"/>
                <a:ea typeface="楷体" panose="02010609060101010101" charset="-122"/>
                <a:sym typeface="Arial" panose="020B0604020202020204" pitchFamily="34" charset="0"/>
              </a:rPr>
              <a:t>sh</a:t>
            </a:r>
            <a:r>
              <a:rPr lang="zh-CN" altLang="en-US" sz="1800" b="1">
                <a:latin typeface="楷体" panose="02010609060101010101" charset="-122"/>
                <a:ea typeface="楷体" panose="02010609060101010101" charset="-122"/>
                <a:sym typeface="Arial" panose="020B0604020202020204" pitchFamily="34" charset="0"/>
              </a:rPr>
              <a:t>的音节“柿”，并且进行专项朗读训练。</a:t>
            </a:r>
            <a:endParaRPr lang="zh-CN" altLang="en-US" sz="1800" b="1">
              <a:latin typeface="楷体" panose="02010609060101010101" charset="-122"/>
              <a:ea typeface="楷体" panose="02010609060101010101" charset="-122"/>
              <a:sym typeface="Arial" panose="020B0604020202020204" pitchFamily="34" charset="0"/>
            </a:endParaRPr>
          </a:p>
        </p:txBody>
      </p:sp>
      <p:sp>
        <p:nvSpPr>
          <p:cNvPr id="30725" name="Rounded Rectangle 5"/>
          <p:cNvSpPr/>
          <p:nvPr/>
        </p:nvSpPr>
        <p:spPr>
          <a:xfrm>
            <a:off x="762000" y="742950"/>
            <a:ext cx="4141470" cy="55118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4.</a:t>
            </a:r>
            <a:r>
              <a:rPr lang="en-US" altLang="zh-CN" sz="2100" b="1">
                <a:solidFill>
                  <a:schemeClr val="bg1"/>
                </a:solidFill>
                <a:latin typeface="楷体" panose="02010609060101010101" charset="-122"/>
                <a:ea typeface="楷体" panose="02010609060101010101" charset="-122"/>
                <a:sym typeface="Arial" panose="020B0604020202020204" pitchFamily="34" charset="0"/>
              </a:rPr>
              <a:t>找出易读错字词，专项练读</a:t>
            </a:r>
            <a:r>
              <a:rPr lang="en-US" altLang="zh-CN" sz="2100" b="1">
                <a:solidFill>
                  <a:schemeClr val="bg1"/>
                </a:solidFill>
                <a:latin typeface="楷体" panose="02010609060101010101" charset="-122"/>
                <a:ea typeface="楷体" panose="02010609060101010101" charset="-122"/>
                <a:sym typeface="宋体" panose="02010600030101010101" pitchFamily="2" charset="-122"/>
              </a:rPr>
              <a:t> </a:t>
            </a: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
        <p:nvSpPr>
          <p:cNvPr id="2" name="矩形 1"/>
          <p:cNvSpPr/>
          <p:nvPr/>
        </p:nvSpPr>
        <p:spPr>
          <a:xfrm>
            <a:off x="1447985" y="1733860"/>
            <a:ext cx="741890" cy="37511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1800" b="1">
                <a:solidFill>
                  <a:schemeClr val="bg1"/>
                </a:solidFill>
                <a:latin typeface="楷体" panose="02010609060101010101" charset="-122"/>
                <a:ea typeface="楷体" panose="02010609060101010101" charset="-122"/>
                <a:sym typeface="宋体" panose="02010600030101010101" pitchFamily="2" charset="-122"/>
              </a:rPr>
              <a:t>示例</a:t>
            </a:r>
            <a:endParaRPr lang="zh-CN" altLang="en-US" sz="1800" b="1">
              <a:solidFill>
                <a:schemeClr val="bg1"/>
              </a:solidFill>
              <a:latin typeface="楷体" panose="02010609060101010101" charset="-122"/>
              <a:ea typeface="楷体" panose="02010609060101010101" charset="-122"/>
              <a:sym typeface="宋体" panose="02010600030101010101" pitchFamily="2" charset="-122"/>
            </a:endParaRPr>
          </a:p>
        </p:txBody>
      </p:sp>
      <p:sp>
        <p:nvSpPr>
          <p:cNvPr id="15367" name="直接连接符 15366"/>
          <p:cNvSpPr/>
          <p:nvPr/>
        </p:nvSpPr>
        <p:spPr>
          <a:xfrm flipV="1">
            <a:off x="3657560" y="2952477"/>
            <a:ext cx="1650495" cy="10718"/>
          </a:xfrm>
          <a:prstGeom prst="line">
            <a:avLst/>
          </a:prstGeom>
          <a:ln w="28575" cap="flat" cmpd="sng">
            <a:solidFill>
              <a:srgbClr val="CC0000"/>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0722">
                                            <p:txEl>
                                              <p:charRg st="0" end="30"/>
                                            </p:txEl>
                                          </p:spTgt>
                                        </p:tgtEl>
                                        <p:attrNameLst>
                                          <p:attrName>style.visibility</p:attrName>
                                        </p:attrNameLst>
                                      </p:cBhvr>
                                      <p:to>
                                        <p:strVal val="visible"/>
                                      </p:to>
                                    </p:set>
                                    <p:animEffect transition="in" filter="blinds(horizontal)">
                                      <p:cBhvr>
                                        <p:cTn id="13" dur="500"/>
                                        <p:tgtEl>
                                          <p:spTgt spid="30722">
                                            <p:txEl>
                                              <p:charRg st="0" end="3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0722">
                                            <p:txEl>
                                              <p:charRg st="30" end="85"/>
                                            </p:txEl>
                                          </p:spTgt>
                                        </p:tgtEl>
                                        <p:attrNameLst>
                                          <p:attrName>style.visibility</p:attrName>
                                        </p:attrNameLst>
                                      </p:cBhvr>
                                      <p:to>
                                        <p:strVal val="visible"/>
                                      </p:to>
                                    </p:set>
                                    <p:animEffect transition="in" filter="blinds(horizontal)">
                                      <p:cBhvr>
                                        <p:cTn id="23" dur="500"/>
                                        <p:tgtEl>
                                          <p:spTgt spid="30722">
                                            <p:txEl>
                                              <p:charRg st="30" end="8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0722">
                                            <p:txEl>
                                              <p:charRg st="85" end="207"/>
                                            </p:txEl>
                                          </p:spTgt>
                                        </p:tgtEl>
                                        <p:attrNameLst>
                                          <p:attrName>style.visibility</p:attrName>
                                        </p:attrNameLst>
                                      </p:cBhvr>
                                      <p:to>
                                        <p:strVal val="visible"/>
                                      </p:to>
                                    </p:set>
                                    <p:animEffect transition="in" filter="blinds(horizontal)">
                                      <p:cBhvr>
                                        <p:cTn id="28" dur="500"/>
                                        <p:tgtEl>
                                          <p:spTgt spid="30722">
                                            <p:txEl>
                                              <p:charRg st="85" end="20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5367"/>
                                        </p:tgtEl>
                                        <p:attrNameLst>
                                          <p:attrName>style.visibility</p:attrName>
                                        </p:attrNameLst>
                                      </p:cBhvr>
                                      <p:to>
                                        <p:strVal val="visible"/>
                                      </p:to>
                                    </p:set>
                                    <p:animEffect transition="in" filter="blinds(horizontal)">
                                      <p:cBhvr>
                                        <p:cTn id="33" dur="5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P spid="2"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1746" name="文本占位符 29698"/>
          <p:cNvSpPr>
            <a:spLocks noGrp="1" noRot="1"/>
          </p:cNvSpPr>
          <p:nvPr>
            <p:ph idx="1"/>
          </p:nvPr>
        </p:nvSpPr>
        <p:spPr>
          <a:xfrm>
            <a:off x="609600" y="1581150"/>
            <a:ext cx="7780020" cy="3375025"/>
          </a:xfrm>
        </p:spPr>
        <p:txBody>
          <a:bodyPr anchor="t" anchorCtr="0"/>
          <a:p>
            <a:pPr>
              <a:lnSpc>
                <a:spcPct val="170000"/>
              </a:lnSpc>
              <a:buNone/>
            </a:pPr>
            <a:r>
              <a:rPr lang="en-US" altLang="zh-CN" sz="2100" b="1">
                <a:latin typeface="楷体" panose="02010609060101010101" charset="-122"/>
                <a:ea typeface="楷体" panose="02010609060101010101" charset="-122"/>
              </a:rPr>
              <a:t>   </a:t>
            </a:r>
            <a:r>
              <a:rPr lang="zh-CN" altLang="en-US" sz="2100" b="1">
                <a:latin typeface="楷体" panose="02010609060101010101" charset="-122"/>
                <a:ea typeface="楷体" panose="02010609060101010101" charset="-122"/>
                <a:sym typeface="Arial" panose="020B0604020202020204" pitchFamily="34" charset="0"/>
              </a:rPr>
              <a:t>   在学生初步感知绕口令、理解绕口令内容并掌握了重点字词朗读要领的基础上，就可以进一步要求学生在读准的基础上加快朗读的速度，由此训练发音器官的灵活性。</a:t>
            </a:r>
            <a:endParaRPr lang="zh-CN" altLang="en-US" sz="2100" b="1">
              <a:latin typeface="楷体" panose="02010609060101010101" charset="-122"/>
              <a:ea typeface="楷体" panose="02010609060101010101" charset="-122"/>
              <a:sym typeface="Arial" panose="020B0604020202020204" pitchFamily="34" charset="0"/>
            </a:endParaRPr>
          </a:p>
        </p:txBody>
      </p:sp>
      <p:sp>
        <p:nvSpPr>
          <p:cNvPr id="30725" name="Rounded Rectangle 5"/>
          <p:cNvSpPr/>
          <p:nvPr/>
        </p:nvSpPr>
        <p:spPr>
          <a:xfrm>
            <a:off x="838325" y="743010"/>
            <a:ext cx="4956248" cy="701401"/>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5.</a:t>
            </a:r>
            <a:r>
              <a:rPr lang="en-US" altLang="zh-CN" sz="2100" b="1">
                <a:solidFill>
                  <a:schemeClr val="bg1"/>
                </a:solidFill>
                <a:latin typeface="楷体" panose="02010609060101010101" charset="-122"/>
                <a:ea typeface="楷体" panose="02010609060101010101" charset="-122"/>
                <a:sym typeface="Arial" panose="020B0604020202020204" pitchFamily="34" charset="0"/>
              </a:rPr>
              <a:t>训练学生用较快的速度流畅地朗读</a:t>
            </a:r>
            <a:r>
              <a:rPr lang="en-US" altLang="zh-CN" sz="2100" b="1">
                <a:solidFill>
                  <a:schemeClr val="bg1"/>
                </a:solidFill>
                <a:latin typeface="楷体" panose="02010609060101010101" charset="-122"/>
                <a:ea typeface="楷体" panose="02010609060101010101" charset="-122"/>
                <a:sym typeface="宋体" panose="02010600030101010101" pitchFamily="2" charset="-122"/>
              </a:rPr>
              <a:t>   </a:t>
            </a: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1746">
                                            <p:txEl>
                                              <p:charRg st="0" end="80"/>
                                            </p:txEl>
                                          </p:spTgt>
                                        </p:tgtEl>
                                        <p:attrNameLst>
                                          <p:attrName>style.visibility</p:attrName>
                                        </p:attrNameLst>
                                      </p:cBhvr>
                                      <p:to>
                                        <p:strVal val="visible"/>
                                      </p:to>
                                    </p:set>
                                    <p:animEffect transition="in" filter="blinds(horizontal)">
                                      <p:cBhvr>
                                        <p:cTn id="13" dur="500"/>
                                        <p:tgtEl>
                                          <p:spTgt spid="31746">
                                            <p:txEl>
                                              <p:charRg st="0" end="8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2770" name="文本占位符 30722"/>
          <p:cNvSpPr>
            <a:spLocks noGrp="1" noRot="1"/>
          </p:cNvSpPr>
          <p:nvPr>
            <p:ph idx="1"/>
          </p:nvPr>
        </p:nvSpPr>
        <p:spPr>
          <a:xfrm>
            <a:off x="381000" y="1657350"/>
            <a:ext cx="7796530" cy="3375025"/>
          </a:xfrm>
        </p:spPr>
        <p:txBody>
          <a:bodyPr anchor="t" anchorCtr="0"/>
          <a:p>
            <a:pPr>
              <a:lnSpc>
                <a:spcPct val="170000"/>
              </a:lnSpc>
              <a:buNone/>
            </a:pPr>
            <a:r>
              <a:rPr lang="en-US" altLang="zh-CN" sz="2100" b="1">
                <a:latin typeface="楷体" panose="02010609060101010101" charset="-122"/>
                <a:ea typeface="楷体" panose="02010609060101010101" charset="-122"/>
                <a:sym typeface="Arial" panose="020B0604020202020204" pitchFamily="34" charset="0"/>
              </a:rPr>
              <a:t> </a:t>
            </a:r>
            <a:r>
              <a:rPr lang="zh-CN" altLang="en-US" sz="2100" b="1">
                <a:latin typeface="楷体" panose="02010609060101010101" charset="-122"/>
                <a:ea typeface="楷体" panose="02010609060101010101" charset="-122"/>
                <a:sym typeface="Arial" panose="020B0604020202020204" pitchFamily="34" charset="0"/>
              </a:rPr>
              <a:t>    安排自由操练的时间，让学生反复练习，要求在熟读的基础上一遍比一遍快，但一定要读清楚，教师巡视课堂，个别指导。</a:t>
            </a:r>
            <a:endParaRPr lang="zh-CN" altLang="en-US" sz="2100" b="1">
              <a:latin typeface="楷体" panose="02010609060101010101" charset="-122"/>
              <a:ea typeface="楷体" panose="02010609060101010101" charset="-122"/>
              <a:sym typeface="Arial" panose="020B0604020202020204" pitchFamily="34" charset="0"/>
            </a:endParaRPr>
          </a:p>
        </p:txBody>
      </p:sp>
      <p:sp>
        <p:nvSpPr>
          <p:cNvPr id="30725" name="Rounded Rectangle 5"/>
          <p:cNvSpPr/>
          <p:nvPr/>
        </p:nvSpPr>
        <p:spPr>
          <a:xfrm>
            <a:off x="762000" y="895350"/>
            <a:ext cx="4524375" cy="701675"/>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6.</a:t>
            </a:r>
            <a:r>
              <a:rPr lang="en-US" altLang="zh-CN" sz="2100" b="1">
                <a:solidFill>
                  <a:schemeClr val="bg1"/>
                </a:solidFill>
                <a:latin typeface="楷体" panose="02010609060101010101" charset="-122"/>
                <a:ea typeface="楷体" panose="02010609060101010101" charset="-122"/>
                <a:sym typeface="Arial" panose="020B0604020202020204" pitchFamily="34" charset="0"/>
              </a:rPr>
              <a:t>反复熟读，要求读得快速而清楚</a:t>
            </a:r>
            <a:r>
              <a:rPr lang="en-US" altLang="zh-CN" sz="2100" b="1">
                <a:solidFill>
                  <a:schemeClr val="bg1"/>
                </a:solidFill>
                <a:latin typeface="楷体" panose="02010609060101010101" charset="-122"/>
                <a:ea typeface="楷体" panose="02010609060101010101" charset="-122"/>
                <a:sym typeface="宋体" panose="02010600030101010101" pitchFamily="2" charset="-122"/>
              </a:rPr>
              <a:t>  </a:t>
            </a: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2770">
                                            <p:txEl>
                                              <p:charRg st="0" end="60"/>
                                            </p:txEl>
                                          </p:spTgt>
                                        </p:tgtEl>
                                        <p:attrNameLst>
                                          <p:attrName>style.visibility</p:attrName>
                                        </p:attrNameLst>
                                      </p:cBhvr>
                                      <p:to>
                                        <p:strVal val="visible"/>
                                      </p:to>
                                    </p:set>
                                    <p:animEffect transition="in" filter="blinds(horizontal)">
                                      <p:cBhvr>
                                        <p:cTn id="13" dur="500"/>
                                        <p:tgtEl>
                                          <p:spTgt spid="32770">
                                            <p:txEl>
                                              <p:charRg st="0" end="6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3794" name="文本占位符 31746"/>
          <p:cNvSpPr>
            <a:spLocks noGrp="1" noRot="1"/>
          </p:cNvSpPr>
          <p:nvPr>
            <p:ph idx="1"/>
          </p:nvPr>
        </p:nvSpPr>
        <p:spPr>
          <a:xfrm>
            <a:off x="685800" y="1581150"/>
            <a:ext cx="7616825" cy="3282950"/>
          </a:xfrm>
        </p:spPr>
        <p:txBody>
          <a:bodyPr anchor="t" anchorCtr="0"/>
          <a:p>
            <a:pPr>
              <a:lnSpc>
                <a:spcPct val="150000"/>
              </a:lnSpc>
              <a:buNone/>
            </a:pP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   为了增加学生学习的积极性，可让学生进行读绕口令的比赛，看谁读得好。判别的标准是：（</a:t>
            </a:r>
            <a:r>
              <a:rPr lang="en-US" altLang="zh-CN" sz="1800" b="1">
                <a:latin typeface="楷体" panose="02010609060101010101" charset="-122"/>
                <a:ea typeface="楷体" panose="02010609060101010101" charset="-122"/>
              </a:rPr>
              <a:t>1</a:t>
            </a:r>
            <a:r>
              <a:rPr lang="zh-CN" altLang="en-US" sz="1800" b="1">
                <a:latin typeface="楷体" panose="02010609060101010101" charset="-122"/>
                <a:ea typeface="楷体" panose="02010609060101010101" charset="-122"/>
              </a:rPr>
              <a:t>）读音准确；（</a:t>
            </a:r>
            <a:r>
              <a:rPr lang="en-US" altLang="zh-CN" sz="1800" b="1">
                <a:latin typeface="楷体" panose="02010609060101010101" charset="-122"/>
                <a:ea typeface="楷体" panose="02010609060101010101" charset="-122"/>
              </a:rPr>
              <a:t>2</a:t>
            </a:r>
            <a:r>
              <a:rPr lang="zh-CN" altLang="en-US" sz="1800" b="1">
                <a:latin typeface="楷体" panose="02010609060101010101" charset="-122"/>
                <a:ea typeface="楷体" panose="02010609060101010101" charset="-122"/>
              </a:rPr>
              <a:t>）音节清晰；（</a:t>
            </a:r>
            <a:r>
              <a:rPr lang="en-US" altLang="zh-CN" sz="1800" b="1">
                <a:latin typeface="楷体" panose="02010609060101010101" charset="-122"/>
                <a:ea typeface="楷体" panose="02010609060101010101" charset="-122"/>
              </a:rPr>
              <a:t>3</a:t>
            </a:r>
            <a:r>
              <a:rPr lang="zh-CN" altLang="en-US" sz="1800" b="1">
                <a:latin typeface="楷体" panose="02010609060101010101" charset="-122"/>
                <a:ea typeface="楷体" panose="02010609060101010101" charset="-122"/>
              </a:rPr>
              <a:t>）快速流畅。</a:t>
            </a:r>
            <a:endParaRPr lang="zh-CN" altLang="en-US" sz="1800" b="1">
              <a:latin typeface="楷体" panose="02010609060101010101" charset="-122"/>
              <a:ea typeface="楷体" panose="02010609060101010101" charset="-122"/>
            </a:endParaRPr>
          </a:p>
          <a:p>
            <a:pPr>
              <a:lnSpc>
                <a:spcPct val="150000"/>
              </a:lnSpc>
              <a:buNone/>
            </a:pPr>
            <a:r>
              <a:rPr lang="zh-CN" altLang="en-US" sz="1800" b="1">
                <a:latin typeface="楷体" panose="02010609060101010101" charset="-122"/>
                <a:ea typeface="楷体" panose="02010609060101010101" charset="-122"/>
              </a:rPr>
              <a:t>      也可以针对绕口令的特点设计一些有针对性的活动，使教学方式灵活多变。</a:t>
            </a:r>
            <a:endParaRPr lang="zh-CN" altLang="en-US" sz="1800" b="1">
              <a:latin typeface="楷体" panose="02010609060101010101" charset="-122"/>
              <a:ea typeface="楷体" panose="02010609060101010101" charset="-122"/>
            </a:endParaRPr>
          </a:p>
        </p:txBody>
      </p:sp>
      <p:sp>
        <p:nvSpPr>
          <p:cNvPr id="30725" name="Rounded Rectangle 5"/>
          <p:cNvSpPr/>
          <p:nvPr/>
        </p:nvSpPr>
        <p:spPr>
          <a:xfrm>
            <a:off x="762125" y="743010"/>
            <a:ext cx="4956248" cy="701401"/>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7.</a:t>
            </a:r>
            <a:r>
              <a:rPr lang="en-US" altLang="zh-CN" sz="2100" b="1">
                <a:solidFill>
                  <a:schemeClr val="bg1"/>
                </a:solidFill>
                <a:latin typeface="楷体" panose="02010609060101010101" charset="-122"/>
                <a:ea typeface="楷体" panose="02010609060101010101" charset="-122"/>
                <a:sym typeface="Arial" panose="020B0604020202020204" pitchFamily="34" charset="0"/>
              </a:rPr>
              <a:t>检验练习效果，可组织读绕口令比赛</a:t>
            </a:r>
            <a:r>
              <a:rPr lang="en-US" altLang="zh-CN" sz="2100" b="1">
                <a:solidFill>
                  <a:schemeClr val="bg1"/>
                </a:solidFill>
                <a:latin typeface="楷体" panose="02010609060101010101" charset="-122"/>
                <a:ea typeface="楷体" panose="02010609060101010101" charset="-122"/>
                <a:sym typeface="宋体" panose="02010600030101010101" pitchFamily="2" charset="-122"/>
              </a:rPr>
              <a:t>  </a:t>
            </a:r>
            <a:r>
              <a:rPr lang="zh-CN" altLang="en-US" sz="21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1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3794">
                                            <p:txEl>
                                              <p:charRg st="0" end="70"/>
                                            </p:txEl>
                                          </p:spTgt>
                                        </p:tgtEl>
                                        <p:attrNameLst>
                                          <p:attrName>style.visibility</p:attrName>
                                        </p:attrNameLst>
                                      </p:cBhvr>
                                      <p:to>
                                        <p:strVal val="visible"/>
                                      </p:to>
                                    </p:set>
                                    <p:animEffect transition="in" filter="blinds(horizontal)">
                                      <p:cBhvr>
                                        <p:cTn id="13" dur="500"/>
                                        <p:tgtEl>
                                          <p:spTgt spid="33794">
                                            <p:txEl>
                                              <p:charRg st="0" end="7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3794">
                                            <p:txEl>
                                              <p:charRg st="70" end="110"/>
                                            </p:txEl>
                                          </p:spTgt>
                                        </p:tgtEl>
                                        <p:attrNameLst>
                                          <p:attrName>style.visibility</p:attrName>
                                        </p:attrNameLst>
                                      </p:cBhvr>
                                      <p:to>
                                        <p:strVal val="visible"/>
                                      </p:to>
                                    </p:set>
                                    <p:animEffect transition="in" filter="blinds(horizontal)">
                                      <p:cBhvr>
                                        <p:cTn id="18" dur="500"/>
                                        <p:tgtEl>
                                          <p:spTgt spid="33794">
                                            <p:txEl>
                                              <p:charRg st="70" end="1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tags/tag1.xml><?xml version="1.0" encoding="utf-8"?>
<p:tagLst xmlns:p="http://schemas.openxmlformats.org/presentationml/2006/main">
  <p:tag name="KSO_WM_UNIT_PLACING_PICTURE_USER_VIEWPORT" val="{&quot;height&quot;:2395,&quot;width&quot;:3554}"/>
</p:tagLst>
</file>

<file path=ppt/tags/tag2.xml><?xml version="1.0" encoding="utf-8"?>
<p:tagLst xmlns:p="http://schemas.openxmlformats.org/presentationml/2006/main">
  <p:tag name="KSO_WPP_MARK_KEY" val="4a398a39-f52d-4e98-808c-a1c8bc12cfe7"/>
  <p:tag name="COMMONDATA" val="eyJoZGlkIjoiMzEwNTM5NzYwMDRjMzkwZTVkZjY2ODkwMGIxNGU0OTUifQ=="/>
</p:tagLst>
</file>

<file path=ppt/theme/theme1.xml><?xml version="1.0" encoding="utf-8"?>
<a:theme xmlns:a="http://schemas.openxmlformats.org/drawingml/2006/main" name="吉祥如意">
  <a:themeElements>
    <a:clrScheme name="">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DF8FF"/>
      </a:accent5>
      <a:accent6>
        <a:srgbClr val="E5CAB0"/>
      </a:accent6>
      <a:hlink>
        <a:srgbClr val="0066CC"/>
      </a:hlink>
      <a:folHlink>
        <a:srgbClr val="9F9FBF"/>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DF8FF"/>
        </a:accent5>
        <a:accent6>
          <a:srgbClr val="E5CAB0"/>
        </a:accent6>
        <a:hlink>
          <a:srgbClr val="0066CC"/>
        </a:hlink>
        <a:folHlink>
          <a:srgbClr val="9F9FBF"/>
        </a:folHlink>
      </a:clrScheme>
      <a:clrMap bg1="lt1" tx1="dk1" bg2="lt2" tx2="dk2" accent1="accent1" accent2="accent2" accent3="accent3" accent4="accent4" accent5="accent5" accent6="accent6" hlink="hlink" folHlink="folHlink"/>
    </a:extraClrScheme>
    <a:extraClrScheme>
      <a:clrScheme name="">
        <a:dk1>
          <a:srgbClr val="59582D"/>
        </a:dk1>
        <a:lt1>
          <a:srgbClr val="EAEAEA"/>
        </a:lt1>
        <a:dk2>
          <a:srgbClr val="666699"/>
        </a:dk2>
        <a:lt2>
          <a:srgbClr val="D9D9D9"/>
        </a:lt2>
        <a:accent1>
          <a:srgbClr val="CCECFF"/>
        </a:accent1>
        <a:accent2>
          <a:srgbClr val="B2D2C7"/>
        </a:accent2>
        <a:accent3>
          <a:srgbClr val="F2F2F2"/>
        </a:accent3>
        <a:accent4>
          <a:srgbClr val="4B4B25"/>
        </a:accent4>
        <a:accent5>
          <a:srgbClr val="E2F4FF"/>
        </a:accent5>
        <a:accent6>
          <a:srgbClr val="9FBCB2"/>
        </a:accent6>
        <a:hlink>
          <a:srgbClr val="993366"/>
        </a:hlink>
        <a:folHlink>
          <a:srgbClr val="92B9E0"/>
        </a:folHlink>
      </a:clrScheme>
      <a:clrMap bg1="lt1" tx1="dk1" bg2="lt2" tx2="dk2" accent1="accent1" accent2="accent2" accent3="accent3" accent4="accent4" accent5="accent5" accent6="accent6" hlink="hlink" folHlink="folHlink"/>
    </a:extraClrScheme>
    <a:extraClrScheme>
      <a:clrScheme name="">
        <a:dk1>
          <a:srgbClr val="000099"/>
        </a:dk1>
        <a:lt1>
          <a:srgbClr val="FFFFCC"/>
        </a:lt1>
        <a:dk2>
          <a:srgbClr val="004000"/>
        </a:dk2>
        <a:lt2>
          <a:srgbClr val="FFD9B3"/>
        </a:lt2>
        <a:accent1>
          <a:srgbClr val="FFD9D9"/>
        </a:accent1>
        <a:accent2>
          <a:srgbClr val="DDDDDD"/>
        </a:accent2>
        <a:accent3>
          <a:srgbClr val="FFFFE2"/>
        </a:accent3>
        <a:accent4>
          <a:srgbClr val="000083"/>
        </a:accent4>
        <a:accent5>
          <a:srgbClr val="FFE9E9"/>
        </a:accent5>
        <a:accent6>
          <a:srgbClr val="C6C6C6"/>
        </a:accent6>
        <a:hlink>
          <a:srgbClr val="FF0000"/>
        </a:hlink>
        <a:folHlink>
          <a:srgbClr val="FFAB57"/>
        </a:folHlink>
      </a:clrScheme>
      <a:clrMap bg1="lt1" tx1="dk1" bg2="lt2" tx2="dk2" accent1="accent1" accent2="accent2" accent3="accent3" accent4="accent4" accent5="accent5" accent6="accent6" hlink="hlink" folHlink="folHlink"/>
    </a:extraClrScheme>
    <a:extraClrScheme>
      <a:clrScheme name="">
        <a:dk1>
          <a:srgbClr val="000000"/>
        </a:dk1>
        <a:lt1>
          <a:srgbClr val="DCE8E2"/>
        </a:lt1>
        <a:dk2>
          <a:srgbClr val="0033CC"/>
        </a:dk2>
        <a:lt2>
          <a:srgbClr val="C4C4D8"/>
        </a:lt2>
        <a:accent1>
          <a:srgbClr val="FFFFFF"/>
        </a:accent1>
        <a:accent2>
          <a:srgbClr val="A9CFB1"/>
        </a:accent2>
        <a:accent3>
          <a:srgbClr val="EAF1EE"/>
        </a:accent3>
        <a:accent4>
          <a:srgbClr val="000000"/>
        </a:accent4>
        <a:accent5>
          <a:srgbClr val="FFFFFF"/>
        </a:accent5>
        <a:accent6>
          <a:srgbClr val="97B99E"/>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
        <a:dk1>
          <a:srgbClr val="606090"/>
        </a:dk1>
        <a:lt1>
          <a:srgbClr val="E5FFFF"/>
        </a:lt1>
        <a:dk2>
          <a:srgbClr val="0000CC"/>
        </a:dk2>
        <a:lt2>
          <a:srgbClr val="91DAFF"/>
        </a:lt2>
        <a:accent1>
          <a:srgbClr val="EAEAEA"/>
        </a:accent1>
        <a:accent2>
          <a:srgbClr val="FFE2C5"/>
        </a:accent2>
        <a:accent3>
          <a:srgbClr val="EFFFFF"/>
        </a:accent3>
        <a:accent4>
          <a:srgbClr val="52527B"/>
        </a:accent4>
        <a:accent5>
          <a:srgbClr val="F2F2F2"/>
        </a:accent5>
        <a:accent6>
          <a:srgbClr val="E5CAB0"/>
        </a:accent6>
        <a:hlink>
          <a:srgbClr val="000000"/>
        </a:hlink>
        <a:folHlink>
          <a:srgbClr val="3DB77A"/>
        </a:folHlink>
      </a:clrScheme>
      <a:clrMap bg1="lt1" tx1="dk1" bg2="lt2" tx2="dk2" accent1="accent1" accent2="accent2" accent3="accent3" accent4="accent4" accent5="accent5" accent6="accent6" hlink="hlink" folHlink="folHlink"/>
    </a:extraClrScheme>
    <a:extraClrScheme>
      <a:clrScheme name="">
        <a:dk1>
          <a:srgbClr val="CC0066"/>
        </a:dk1>
        <a:lt1>
          <a:srgbClr val="FFDDBB"/>
        </a:lt1>
        <a:dk2>
          <a:srgbClr val="000000"/>
        </a:dk2>
        <a:lt2>
          <a:srgbClr val="C0C0C0"/>
        </a:lt2>
        <a:accent1>
          <a:srgbClr val="FFFFCC"/>
        </a:accent1>
        <a:accent2>
          <a:srgbClr val="FFFFFF"/>
        </a:accent2>
        <a:accent3>
          <a:srgbClr val="FFEBD9"/>
        </a:accent3>
        <a:accent4>
          <a:srgbClr val="AF0057"/>
        </a:accent4>
        <a:accent5>
          <a:srgbClr val="FFFFE2"/>
        </a:accent5>
        <a:accent6>
          <a:srgbClr val="E5E5E5"/>
        </a:accent6>
        <a:hlink>
          <a:srgbClr val="0066CC"/>
        </a:hlink>
        <a:folHlink>
          <a:srgbClr val="8EB37D"/>
        </a:folHlink>
      </a:clrScheme>
      <a:clrMap bg1="lt1" tx1="dk1" bg2="lt2" tx2="dk2" accent1="accent1" accent2="accent2" accent3="accent3" accent4="accent4" accent5="accent5" accent6="accent6" hlink="hlink" folHlink="folHlink"/>
    </a:extraClrScheme>
    <a:extraClrScheme>
      <a:clrScheme name="">
        <a:dk1>
          <a:srgbClr val="FFFF99"/>
        </a:dk1>
        <a:lt1>
          <a:srgbClr val="800000"/>
        </a:lt1>
        <a:dk2>
          <a:srgbClr val="FFFFFF"/>
        </a:dk2>
        <a:lt2>
          <a:srgbClr val="B60000"/>
        </a:lt2>
        <a:accent1>
          <a:srgbClr val="9888A4"/>
        </a:accent1>
        <a:accent2>
          <a:srgbClr val="A9335D"/>
        </a:accent2>
        <a:accent3>
          <a:srgbClr val="C1AAAA"/>
        </a:accent3>
        <a:accent4>
          <a:srgbClr val="DCDC83"/>
        </a:accent4>
        <a:accent5>
          <a:srgbClr val="CAC4CF"/>
        </a:accent5>
        <a:accent6>
          <a:srgbClr val="972D53"/>
        </a:accent6>
        <a:hlink>
          <a:srgbClr val="CCECFF"/>
        </a:hlink>
        <a:folHlink>
          <a:srgbClr val="FF6600"/>
        </a:folHlink>
      </a:clrScheme>
      <a:clrMap bg1="lt1" tx1="dk1" bg2="lt2" tx2="dk2" accent1="accent1" accent2="accent2" accent3="accent3" accent4="accent4" accent5="accent5" accent6="accent6" hlink="hlink" folHlink="folHlink"/>
    </a:extraClrScheme>
    <a:extraClrScheme>
      <a:clrScheme name="">
        <a:dk1>
          <a:srgbClr val="FFFFFF"/>
        </a:dk1>
        <a:lt1>
          <a:srgbClr val="1C1C1C"/>
        </a:lt1>
        <a:dk2>
          <a:srgbClr val="FFFF66"/>
        </a:dk2>
        <a:lt2>
          <a:srgbClr val="808080"/>
        </a:lt2>
        <a:accent1>
          <a:srgbClr val="9898BA"/>
        </a:accent1>
        <a:accent2>
          <a:srgbClr val="777777"/>
        </a:accent2>
        <a:accent3>
          <a:srgbClr val="AAAAAA"/>
        </a:accent3>
        <a:accent4>
          <a:srgbClr val="DCDCDC"/>
        </a:accent4>
        <a:accent5>
          <a:srgbClr val="CACAD9"/>
        </a:accent5>
        <a:accent6>
          <a:srgbClr val="6A6A6A"/>
        </a:accent6>
        <a:hlink>
          <a:srgbClr val="CCFF99"/>
        </a:hlink>
        <a:folHlink>
          <a:srgbClr val="E43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CDESIGNN</Template>
  <TotalTime>0</TotalTime>
  <Words>4500</Words>
  <Application>WPS 演示</Application>
  <PresentationFormat>全屏显示(4:3)</PresentationFormat>
  <Paragraphs>208</Paragraphs>
  <Slides>37</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37</vt:i4>
      </vt:variant>
    </vt:vector>
  </HeadingPairs>
  <TitlesOfParts>
    <vt:vector size="51" baseType="lpstr">
      <vt:lpstr>Arial</vt:lpstr>
      <vt:lpstr>宋体</vt:lpstr>
      <vt:lpstr>Wingdings</vt:lpstr>
      <vt:lpstr>Wingdings 2</vt:lpstr>
      <vt:lpstr>Wingdings</vt:lpstr>
      <vt:lpstr>等线</vt:lpstr>
      <vt:lpstr>楷体</vt:lpstr>
      <vt:lpstr>黑体</vt:lpstr>
      <vt:lpstr>微软雅黑</vt:lpstr>
      <vt:lpstr>Arial Unicode MS</vt:lpstr>
      <vt:lpstr>Calibri</vt:lpstr>
      <vt:lpstr>楷体_GB2312</vt:lpstr>
      <vt:lpstr>新宋体</vt:lpstr>
      <vt:lpstr>吉祥如意</vt:lpstr>
      <vt:lpstr>PowerPoint 演示文稿</vt:lpstr>
      <vt:lpstr>PowerPoint 演示文稿</vt:lpstr>
      <vt:lpstr>PowerPoint 演示文稿</vt:lpstr>
      <vt:lpstr>PowerPoint 演示文稿</vt:lpstr>
      <vt:lpstr>PowerPoint 演示文稿</vt:lpstr>
      <vt:lpstr>PowerPoint 演示文稿</vt:lpstr>
      <vt:lpstr>思考：以下绕口令重点训练的是什么？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小昕</cp:lastModifiedBy>
  <cp:revision>188</cp:revision>
  <dcterms:created xsi:type="dcterms:W3CDTF">2014-09-09T08:11:00Z</dcterms:created>
  <dcterms:modified xsi:type="dcterms:W3CDTF">2025-01-16T08:21:54Z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2052-12.1.0.19770</vt:lpwstr>
  </property>
  <property fmtid="{D5CDD505-2E9C-101B-9397-08002B2CF9AE}" pid="4" name="ICV">
    <vt:lpwstr>38D5FCAE8278457298FC6A50E1B3551B_13</vt:lpwstr>
  </property>
</Properties>
</file>